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7" r:id="rId2"/>
    <p:sldId id="258" r:id="rId3"/>
    <p:sldId id="328" r:id="rId4"/>
    <p:sldId id="263" r:id="rId5"/>
    <p:sldId id="264" r:id="rId6"/>
    <p:sldId id="259" r:id="rId7"/>
    <p:sldId id="260" r:id="rId8"/>
    <p:sldId id="265" r:id="rId9"/>
    <p:sldId id="261" r:id="rId10"/>
    <p:sldId id="266" r:id="rId11"/>
    <p:sldId id="331" r:id="rId12"/>
    <p:sldId id="33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>
        <p:scale>
          <a:sx n="73" d="100"/>
          <a:sy n="73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D2E01-C546-4472-A58B-196FA8DF3E5B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9E0F9-1810-4AE9-9EE2-CCAFE01653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20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708F9-8D97-4948-A659-34507DB7BB7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 b="1" dirty="0"/>
              <a:t>1 -3 Minute</a:t>
            </a:r>
            <a:r>
              <a:rPr lang="en-CA" dirty="0"/>
              <a:t>s? - Colleen welcome/Land acknowledgment  –</a:t>
            </a:r>
          </a:p>
          <a:p>
            <a:pPr defTabSz="931774">
              <a:defRPr/>
            </a:pPr>
            <a:endParaRPr lang="en-CA" dirty="0"/>
          </a:p>
          <a:p>
            <a:pPr defTabSz="931774">
              <a:defRPr/>
            </a:pPr>
            <a:r>
              <a:rPr lang="en-CA" dirty="0"/>
              <a:t>Special Guests- Regional Coordinator….</a:t>
            </a:r>
          </a:p>
          <a:p>
            <a:pPr defTabSz="931774">
              <a:defRPr/>
            </a:pPr>
            <a:r>
              <a:rPr lang="en-CA" dirty="0"/>
              <a:t>Do you plan to do a Land Acknowledgment? Can insert slide if you wish or you can do it with you opening remarks with this slide?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766F4-B656-4C14-A64B-B1318152E14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25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708F9-8D97-4948-A659-34507DB7BB7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7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12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5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26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32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1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43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55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6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40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2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68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51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1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87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4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CDC4-23A7-4382-82B3-51E90D16F3E4}" type="datetimeFigureOut">
              <a:rPr lang="en-CA" smtClean="0"/>
              <a:t>2025-10-18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ACC0FF-A634-4145-BE35-60A91F9E1D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0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us06web.zoom.us/meeting/register/mlnHICSKRQOeaG5ZpldMW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19F1-9082-054F-1E26-19C8952C6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NORTH AMERICA AND THE CARIBBEAN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9AEE5-0053-D057-A4A6-F6823F29D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27013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557A8-F89D-263B-B346-03480402C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1" y="4016965"/>
            <a:ext cx="2717536" cy="23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B38F2-DFDE-B6B7-5150-62FB065CA2EF}"/>
              </a:ext>
            </a:extLst>
          </p:cNvPr>
          <p:cNvSpPr txBox="1"/>
          <p:nvPr/>
        </p:nvSpPr>
        <p:spPr>
          <a:xfrm>
            <a:off x="2518954" y="3952951"/>
            <a:ext cx="6100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“Inspire, Innovate, Empower, Transform: Together We Shape a Sustainable Future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                              </a:t>
            </a:r>
          </a:p>
          <a:p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Karin Gorgerat Regional Coordinator    Annual Report Nov 2025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59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23F0-3EE8-F373-C7A1-478F6FFA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Measurement of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5EC5C-840B-1D60-5C31-D1911697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Increase in Membership – number of members/Affiliates in NAC – </a:t>
            </a:r>
            <a:r>
              <a:rPr lang="en-CA" sz="2400" b="1" dirty="0"/>
              <a:t>to be determined after Dec 31 2025</a:t>
            </a:r>
          </a:p>
          <a:p>
            <a:r>
              <a:rPr lang="en-CA" dirty="0"/>
              <a:t>Increase number of members in the NAC Region in NAC Committees or BPWI Standing Committees  </a:t>
            </a:r>
            <a:r>
              <a:rPr lang="en-CA" sz="2400" b="1" dirty="0"/>
              <a:t>28 members on Standing Committees</a:t>
            </a:r>
          </a:p>
          <a:p>
            <a:r>
              <a:rPr lang="en-CA" dirty="0"/>
              <a:t>Evidence of advocacy work in Federations/Affiliates – </a:t>
            </a:r>
            <a:r>
              <a:rPr lang="en-CA" sz="2400" b="1" dirty="0"/>
              <a:t>to be determined by June 2026</a:t>
            </a:r>
          </a:p>
          <a:p>
            <a:r>
              <a:rPr lang="en-CA" dirty="0"/>
              <a:t># of Webinars held to educate members </a:t>
            </a:r>
          </a:p>
          <a:p>
            <a:pPr lvl="2"/>
            <a:r>
              <a:rPr lang="en-CA" sz="2400" b="1" dirty="0"/>
              <a:t>4 Webinars held to date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43 Inspiring Motivational Quotes About Teamwork and Collaboration | Inc.com">
            <a:extLst>
              <a:ext uri="{FF2B5EF4-FFF2-40B4-BE49-F238E27FC236}">
                <a16:creationId xmlns:a16="http://schemas.microsoft.com/office/drawing/2014/main" id="{F5BAFD9F-A4CB-E65C-00AE-46AE21837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68" y="4414132"/>
            <a:ext cx="4160000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55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5903-619B-6738-2B68-DC92ABBB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Projects within 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7A52-4A99-30B1-BC3E-24993750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1480457"/>
            <a:ext cx="8673111" cy="4560905"/>
          </a:xfrm>
        </p:spPr>
        <p:txBody>
          <a:bodyPr>
            <a:normAutofit fontScale="85000" lnSpcReduction="20000"/>
          </a:bodyPr>
          <a:lstStyle/>
          <a:p>
            <a:r>
              <a:rPr lang="en-CA" sz="1900" dirty="0"/>
              <a:t>Hosting Events to increase BPW’s visibility including IFBPW’s 95</a:t>
            </a:r>
            <a:r>
              <a:rPr lang="en-CA" sz="1900" baseline="30000" dirty="0"/>
              <a:t>th</a:t>
            </a:r>
            <a:r>
              <a:rPr lang="en-CA" sz="1900" dirty="0"/>
              <a:t> anniversary</a:t>
            </a:r>
          </a:p>
          <a:p>
            <a:r>
              <a:rPr lang="en-CA" sz="1900" dirty="0"/>
              <a:t>Members in Motion series – empowerment of women</a:t>
            </a:r>
          </a:p>
          <a:p>
            <a:r>
              <a:rPr lang="en-CA" sz="1900" dirty="0"/>
              <a:t>Educating women on Safety and Security measures to stay safe</a:t>
            </a:r>
          </a:p>
          <a:p>
            <a:r>
              <a:rPr lang="en-CA" sz="1900" dirty="0"/>
              <a:t>Hosting a Health Expo to offer free health checks for women</a:t>
            </a:r>
          </a:p>
          <a:p>
            <a:r>
              <a:rPr lang="en-CA" sz="1900" dirty="0"/>
              <a:t>Managing a Crisis Centre Hotline offering counselling in Domestic and Intimate Partner Violence, Rape, Incest and Suicide</a:t>
            </a:r>
          </a:p>
          <a:p>
            <a:r>
              <a:rPr lang="en-CA" sz="1900" dirty="0"/>
              <a:t>Managing a Women’s Shelter for abused Women and Children</a:t>
            </a:r>
          </a:p>
          <a:p>
            <a:r>
              <a:rPr lang="en-CA" sz="1900" dirty="0"/>
              <a:t>Collaborating with like-minded organizations to create a bigger impact (</a:t>
            </a:r>
            <a:r>
              <a:rPr lang="en-CA" sz="1900" dirty="0" err="1"/>
              <a:t>ie</a:t>
            </a:r>
            <a:r>
              <a:rPr lang="en-CA" sz="1900" dirty="0"/>
              <a:t>. Organization of American States)</a:t>
            </a:r>
          </a:p>
          <a:p>
            <a:r>
              <a:rPr lang="en-CA" sz="1900" dirty="0"/>
              <a:t>Sending Briefs to Government which include Resolutions passed on Women’s Issues</a:t>
            </a:r>
          </a:p>
          <a:p>
            <a:r>
              <a:rPr lang="en-CA" sz="1900" dirty="0"/>
              <a:t>Education on Period Poverty</a:t>
            </a:r>
          </a:p>
          <a:p>
            <a:r>
              <a:rPr lang="en-CA" sz="1900" dirty="0"/>
              <a:t>NAC Webinars - September 15 – Advocacy on the Line – Crafting Position Papers to Spark Change, September 29 – Empowering BPW Leaders  February 2025 - Showcasing BPW</a:t>
            </a:r>
          </a:p>
          <a:p>
            <a:r>
              <a:rPr lang="en-CA" sz="1900" dirty="0"/>
              <a:t>Monthly Webinars on various topics by NFBPWC and Canada – including Leadership, Violence against Women, JEDI (Justice Equality Diversity Inclusion).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692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05CC-9847-FDFC-F9C0-4214A114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9234"/>
          </a:xfrm>
        </p:spPr>
        <p:txBody>
          <a:bodyPr/>
          <a:lstStyle/>
          <a:p>
            <a:r>
              <a:rPr lang="en-CA" dirty="0"/>
              <a:t>Events within or Representing 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DDC7-7D35-B6D0-36CE-1416C869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759131"/>
            <a:ext cx="8533773" cy="4282231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80</a:t>
            </a:r>
            <a:r>
              <a:rPr lang="en-CA" baseline="30000" dirty="0"/>
              <a:t>th</a:t>
            </a:r>
            <a:r>
              <a:rPr lang="en-CA" dirty="0"/>
              <a:t> Anniversary Celebration BPW London, Ontario Canada</a:t>
            </a:r>
          </a:p>
          <a:p>
            <a:r>
              <a:rPr lang="en-CA" dirty="0"/>
              <a:t>75</a:t>
            </a:r>
            <a:r>
              <a:rPr lang="en-CA" baseline="30000" dirty="0"/>
              <a:t>th</a:t>
            </a:r>
            <a:r>
              <a:rPr lang="en-CA" dirty="0"/>
              <a:t> Anniversary Celebration BPW Bowmanville, Ontario Canada</a:t>
            </a:r>
          </a:p>
          <a:p>
            <a:r>
              <a:rPr lang="en-CA" dirty="0"/>
              <a:t>50</a:t>
            </a:r>
            <a:r>
              <a:rPr lang="en-CA" baseline="30000" dirty="0"/>
              <a:t>th</a:t>
            </a:r>
            <a:r>
              <a:rPr lang="en-CA" dirty="0"/>
              <a:t> Anniversary Celebration BPW St Kitts</a:t>
            </a:r>
          </a:p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Anniversary Celebration BPW Freeport, Grand Bahamas</a:t>
            </a:r>
          </a:p>
          <a:p>
            <a:r>
              <a:rPr lang="en-CA" dirty="0"/>
              <a:t>Monthly submissions in BPW Canada and NFBPWC Newsletters</a:t>
            </a:r>
          </a:p>
          <a:p>
            <a:r>
              <a:rPr lang="en-CA" dirty="0"/>
              <a:t>Attendance at CSW 69 as Delegate of BPW Canada</a:t>
            </a:r>
          </a:p>
          <a:p>
            <a:r>
              <a:rPr lang="en-CA" dirty="0"/>
              <a:t>Attended BPW Europe Regional Conference in Malta with other members of NAC</a:t>
            </a:r>
          </a:p>
          <a:p>
            <a:r>
              <a:rPr lang="en-CA" dirty="0"/>
              <a:t>BPW Haiti continues to struggle due to the state of the country – 6 million people in need of humanitarian assistance, gang violence, extreme hunger, lack of housing</a:t>
            </a:r>
          </a:p>
          <a:p>
            <a:r>
              <a:rPr lang="en-CA" dirty="0"/>
              <a:t>Application form created to choose Delegates for CSW 70 from NAC Affiliates (not Canada as they have their own Status through ECOSOC)</a:t>
            </a:r>
          </a:p>
          <a:p>
            <a:r>
              <a:rPr lang="en-CA" dirty="0"/>
              <a:t>NAC Conference Planning – location and dates firmed up</a:t>
            </a:r>
          </a:p>
          <a:p>
            <a:r>
              <a:rPr lang="en-CA" dirty="0"/>
              <a:t>Meetings about potential new affiliates</a:t>
            </a:r>
          </a:p>
          <a:p>
            <a:r>
              <a:rPr lang="en-CA" dirty="0"/>
              <a:t>Member of Participatory Diagnosis team and RC Liaison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010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A9DEA50-3BA3-6777-B530-817F1439B4B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18" y="130629"/>
            <a:ext cx="6808243" cy="453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7CEF99-307F-488C-AF2F-7EBC2169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90" y="4999371"/>
            <a:ext cx="6310113" cy="16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41FF9-1FD4-6518-DF0C-40994E2F6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41" y="4999371"/>
            <a:ext cx="2418559" cy="17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1C29B-BD84-8A29-00BC-E69454D543F4}"/>
              </a:ext>
            </a:extLst>
          </p:cNvPr>
          <p:cNvSpPr txBox="1"/>
          <p:nvPr/>
        </p:nvSpPr>
        <p:spPr>
          <a:xfrm>
            <a:off x="313510" y="1367246"/>
            <a:ext cx="22259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/>
              <a:t>AUGUST 23 YOUTH SYMPOSIUM</a:t>
            </a:r>
          </a:p>
          <a:p>
            <a:r>
              <a:rPr lang="en-CA" sz="1800" b="1" dirty="0"/>
              <a:t>                                                                                                    </a:t>
            </a:r>
          </a:p>
          <a:p>
            <a:r>
              <a:rPr lang="en-CA" sz="1800" b="1" dirty="0"/>
              <a:t>AUGUST 24 &amp; 25 LEADER’S SUMMIT,  </a:t>
            </a:r>
          </a:p>
          <a:p>
            <a:r>
              <a:rPr lang="en-CA" sz="1800" b="1" dirty="0"/>
              <a:t>PRESIDENT’S MEETING, CONFERENCE   		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281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E618-D8CE-F4C6-9D51-034B9F58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NAC Regional Committee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71CB38-BB0C-32A1-FF43-470011F1D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sz="2600" dirty="0"/>
              <a:t>Regional Coordinator – Karin Gorgerat</a:t>
            </a:r>
          </a:p>
          <a:p>
            <a:r>
              <a:rPr lang="en-CA" sz="2600" dirty="0"/>
              <a:t>Finance Officer – Catherine </a:t>
            </a:r>
            <a:r>
              <a:rPr lang="en-CA" sz="2600" dirty="0" err="1"/>
              <a:t>Magedeleine</a:t>
            </a:r>
            <a:r>
              <a:rPr lang="en-CA" sz="2600" dirty="0"/>
              <a:t> (St Martin)  </a:t>
            </a:r>
          </a:p>
          <a:p>
            <a:r>
              <a:rPr lang="en-CA" sz="2600" dirty="0"/>
              <a:t>Secretary – Rhoda St John (Dominica)</a:t>
            </a:r>
          </a:p>
          <a:p>
            <a:r>
              <a:rPr lang="en-CA" sz="2600" dirty="0"/>
              <a:t>Constitutional Advisor – Bessie Hironimus (USA)                 Young BPW Rep – vacant</a:t>
            </a:r>
          </a:p>
          <a:p>
            <a:r>
              <a:rPr lang="en-CA" sz="2600" dirty="0"/>
              <a:t>Training Coordinator – Sujata Tiwari (St Kitts)              </a:t>
            </a:r>
          </a:p>
          <a:p>
            <a:r>
              <a:rPr lang="en-CA" sz="2600" dirty="0"/>
              <a:t>Advocacy Coordinator – Colleen Babiuk-Ilkiw (Canada)</a:t>
            </a:r>
          </a:p>
          <a:p>
            <a:r>
              <a:rPr lang="en-CA" sz="2600" dirty="0"/>
              <a:t>Communication/Newsletter Coordinator – Vanessa Bruno (Dominica)</a:t>
            </a:r>
          </a:p>
          <a:p>
            <a:r>
              <a:rPr lang="en-CA" sz="2600" dirty="0"/>
              <a:t>President Canada Shan McEwing          President NFBPWC (USA) – Barbara Bozeman</a:t>
            </a:r>
          </a:p>
          <a:p>
            <a:r>
              <a:rPr lang="en-CA" sz="2600" dirty="0"/>
              <a:t>IFBPW VP Membership Francesca Burrack</a:t>
            </a:r>
          </a:p>
          <a:p>
            <a:r>
              <a:rPr lang="en-CA" sz="2600" dirty="0"/>
              <a:t>IFBPW PIP and CAC Chair – Liz Benham</a:t>
            </a:r>
          </a:p>
          <a:p>
            <a:r>
              <a:rPr lang="en-CA" sz="2600" dirty="0"/>
              <a:t>IFBPW Standing Committee Chair Arts and Culture Sher Singh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77EB-FFA4-8607-BA1A-9AC57B7A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North America and the Caribbean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B916-9EB8-1093-1009-E91BDF5A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Federations</a:t>
            </a:r>
            <a:r>
              <a:rPr lang="en-CA" dirty="0"/>
              <a:t>:   Canada and NFBPWC (USA)</a:t>
            </a:r>
          </a:p>
          <a:p>
            <a:r>
              <a:rPr lang="en-CA" b="1" dirty="0"/>
              <a:t>Affiliates</a:t>
            </a:r>
            <a:r>
              <a:rPr lang="en-CA" dirty="0"/>
              <a:t>:</a:t>
            </a:r>
          </a:p>
          <a:p>
            <a:r>
              <a:rPr lang="en-CA" dirty="0"/>
              <a:t>Freeport, Grand Bahamas	         Barbados</a:t>
            </a:r>
          </a:p>
          <a:p>
            <a:r>
              <a:rPr lang="en-CA" dirty="0"/>
              <a:t>Bermuda			                     Dominica</a:t>
            </a:r>
          </a:p>
          <a:p>
            <a:r>
              <a:rPr lang="en-CA" dirty="0"/>
              <a:t>Grand Cayman		                     Haiti</a:t>
            </a:r>
          </a:p>
          <a:p>
            <a:r>
              <a:rPr lang="en-CA" dirty="0"/>
              <a:t>St Andrews, Jamaica	                     Concordia   St Martin		</a:t>
            </a:r>
          </a:p>
          <a:p>
            <a:r>
              <a:rPr lang="en-CA" dirty="0"/>
              <a:t>St Kitts &amp; Nevis (3 clubs St Kitts, </a:t>
            </a:r>
            <a:r>
              <a:rPr lang="en-CA" dirty="0" err="1"/>
              <a:t>Liamuiga</a:t>
            </a:r>
            <a:r>
              <a:rPr lang="en-CA" dirty="0"/>
              <a:t> and Nevis)</a:t>
            </a:r>
          </a:p>
          <a:p>
            <a:pPr marL="0" indent="0">
              <a:buNone/>
            </a:pPr>
            <a:r>
              <a:rPr lang="en-CA" dirty="0"/>
              <a:t>		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62A32-A16E-F890-DBFC-DAC20EF96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88" y="1392013"/>
            <a:ext cx="2080614" cy="17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D33E3-6B10-C5B3-369D-9B06FDD36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1" y="5493365"/>
            <a:ext cx="1361733" cy="11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ABFFB-BBC1-2542-29FD-3C422DE31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799" y="5186727"/>
            <a:ext cx="3301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1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C80F-ECDC-0DC4-A32D-4C4DFF55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Strategic Plan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EECC-BEA0-C468-09E3-E8A6857A6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1. Membership – Growth and Retention – </a:t>
            </a:r>
            <a:r>
              <a:rPr lang="en-CA" i="1" dirty="0"/>
              <a:t>Inspire &amp; Innovate </a:t>
            </a:r>
          </a:p>
          <a:p>
            <a:endParaRPr lang="en-CA" dirty="0"/>
          </a:p>
          <a:p>
            <a:r>
              <a:rPr lang="en-CA" dirty="0"/>
              <a:t>2. Advocacy – Educate and </a:t>
            </a:r>
            <a:r>
              <a:rPr lang="en-CA" i="1" dirty="0"/>
              <a:t>Empower</a:t>
            </a:r>
          </a:p>
          <a:p>
            <a:endParaRPr lang="en-CA" dirty="0"/>
          </a:p>
          <a:p>
            <a:r>
              <a:rPr lang="en-CA" dirty="0"/>
              <a:t>3. Leadership Development – Sustain and Succession Planning - </a:t>
            </a:r>
            <a:r>
              <a:rPr lang="en-CA" i="1" dirty="0"/>
              <a:t>Transform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959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81F6-C3BF-3FA3-1768-E62DABEA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Membership Growth – Inspire &amp; Innovate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5579-591B-8DA3-A9ED-FEAE73693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Goals for membership include:</a:t>
            </a:r>
          </a:p>
          <a:p>
            <a:pPr lvl="1"/>
            <a:r>
              <a:rPr lang="en-CA" dirty="0"/>
              <a:t>3 New Affiliate Clubs                      </a:t>
            </a:r>
            <a:r>
              <a:rPr lang="en-CA" sz="2600" b="1" dirty="0"/>
              <a:t>Results to Nov 2025     1 New Club</a:t>
            </a:r>
          </a:p>
          <a:p>
            <a:pPr lvl="1"/>
            <a:r>
              <a:rPr lang="en-CA" dirty="0"/>
              <a:t>Increase in membership of current Affiliates/Federations</a:t>
            </a:r>
          </a:p>
          <a:p>
            <a:pPr lvl="1"/>
            <a:r>
              <a:rPr lang="en-CA" dirty="0"/>
              <a:t>Increase engagement of current membership </a:t>
            </a:r>
          </a:p>
          <a:p>
            <a:pPr lvl="2"/>
            <a:r>
              <a:rPr lang="en-CA" dirty="0"/>
              <a:t>Within their Club/Federation  </a:t>
            </a:r>
            <a:r>
              <a:rPr lang="en-CA" sz="2400" b="1" dirty="0"/>
              <a:t>Information sharing with NAC Quarterly Newsletter</a:t>
            </a:r>
            <a:endParaRPr lang="en-CA" dirty="0"/>
          </a:p>
          <a:p>
            <a:pPr lvl="2"/>
            <a:r>
              <a:rPr lang="en-CA" dirty="0"/>
              <a:t>Within NAC            </a:t>
            </a:r>
            <a:r>
              <a:rPr lang="en-CA" sz="2400" b="1" dirty="0"/>
              <a:t>Results 5 countries represented on NAC Committee</a:t>
            </a:r>
            <a:r>
              <a:rPr lang="en-CA" dirty="0"/>
              <a:t> </a:t>
            </a:r>
          </a:p>
          <a:p>
            <a:pPr lvl="2"/>
            <a:r>
              <a:rPr lang="en-CA" dirty="0"/>
              <a:t>Within IFBPW    </a:t>
            </a:r>
            <a:r>
              <a:rPr lang="en-CA" sz="2400" b="1" dirty="0"/>
              <a:t>   Results 28 NAC members on Standing Committees/Task    			Forces as well as UN Organizations such as OAS  (Organization of American States)</a:t>
            </a:r>
            <a:r>
              <a:rPr lang="en-CA" dirty="0"/>
              <a:t>                                            </a:t>
            </a:r>
          </a:p>
          <a:p>
            <a:pPr marL="457200" lvl="1" indent="0">
              <a:buNone/>
            </a:pPr>
            <a:endParaRPr lang="en-CA" dirty="0"/>
          </a:p>
          <a:p>
            <a:pPr lvl="6"/>
            <a:endParaRPr lang="en-CA" dirty="0"/>
          </a:p>
        </p:txBody>
      </p:sp>
      <p:pic>
        <p:nvPicPr>
          <p:cNvPr id="4" name="Picture 3" descr="How UX Designers Can Innovate - Usability Geek">
            <a:extLst>
              <a:ext uri="{FF2B5EF4-FFF2-40B4-BE49-F238E27FC236}">
                <a16:creationId xmlns:a16="http://schemas.microsoft.com/office/drawing/2014/main" id="{71D9364F-A31A-4549-3ED3-C3FC5EFA7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46" y="1089194"/>
            <a:ext cx="2764606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nspirational Wallpaper Quotes (64+ images)">
            <a:extLst>
              <a:ext uri="{FF2B5EF4-FFF2-40B4-BE49-F238E27FC236}">
                <a16:creationId xmlns:a16="http://schemas.microsoft.com/office/drawing/2014/main" id="{8FDB7643-0D67-1621-EFC9-BB4E8B7CD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68" y="4493362"/>
            <a:ext cx="2323484" cy="15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0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90A2-650F-2828-3ADF-75110CEE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Advocacy – Educate and Empower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A3F9-4AB7-341A-60BF-C421AA792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Regional Advocacy Champion in NAC to work with Federations/Affiliates          </a:t>
            </a:r>
            <a:r>
              <a:rPr lang="en-CA" b="1" dirty="0"/>
              <a:t>Colleen Babiuk-Ilkiw</a:t>
            </a:r>
            <a:endParaRPr lang="en-CA" dirty="0"/>
          </a:p>
          <a:p>
            <a:r>
              <a:rPr lang="en-CA" dirty="0"/>
              <a:t>Webinars to train how to Advocate  </a:t>
            </a:r>
            <a:r>
              <a:rPr lang="en-CA" b="1" dirty="0"/>
              <a:t>Sept 15 – Advocacy on the Line – Crafting Position Papers to Spark Change </a:t>
            </a:r>
          </a:p>
          <a:p>
            <a:r>
              <a:rPr lang="en-CA" dirty="0"/>
              <a:t>UN Country Representatives – bring awareness of UN connection to their countries and increase engagement  </a:t>
            </a:r>
            <a:r>
              <a:rPr lang="en-CA" b="1" dirty="0"/>
              <a:t>Natasha Yeeloy-</a:t>
            </a:r>
            <a:r>
              <a:rPr lang="en-CA" b="1" dirty="0" err="1"/>
              <a:t>Labad</a:t>
            </a:r>
            <a:r>
              <a:rPr lang="en-CA" b="1" dirty="0"/>
              <a:t> Webinar for Club Reps Oct 22, 2025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Women Empowering Wallpapers - Wallpaper Cave">
            <a:extLst>
              <a:ext uri="{FF2B5EF4-FFF2-40B4-BE49-F238E27FC236}">
                <a16:creationId xmlns:a16="http://schemas.microsoft.com/office/drawing/2014/main" id="{4C71AFC5-4DFF-5DDF-4A2D-82C7BCBE5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20" y="4485665"/>
            <a:ext cx="384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92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">
            <a:extLst>
              <a:ext uri="{FF2B5EF4-FFF2-40B4-BE49-F238E27FC236}">
                <a16:creationId xmlns:a16="http://schemas.microsoft.com/office/drawing/2014/main" id="{E0A7A277-81B3-1BCE-C9C8-902D4C89D519}"/>
              </a:ext>
            </a:extLst>
          </p:cNvPr>
          <p:cNvGrpSpPr/>
          <p:nvPr/>
        </p:nvGrpSpPr>
        <p:grpSpPr>
          <a:xfrm>
            <a:off x="-13690" y="3592377"/>
            <a:ext cx="12219380" cy="3313749"/>
            <a:chOff x="0" y="-47625"/>
            <a:chExt cx="4827410" cy="1643363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C9A702E4-6497-E5D7-7518-C82269F1B56D}"/>
                </a:ext>
              </a:extLst>
            </p:cNvPr>
            <p:cNvSpPr/>
            <p:nvPr/>
          </p:nvSpPr>
          <p:spPr>
            <a:xfrm>
              <a:off x="10818" y="516038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CA" sz="1200" dirty="0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9548F469-842D-4464-D530-A74875DA879D}"/>
                </a:ext>
              </a:extLst>
            </p:cNvPr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62"/>
                </a:lnSpc>
              </a:pPr>
              <a:endParaRPr sz="1200" dirty="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82141" y="-152910"/>
            <a:ext cx="12246761" cy="2229720"/>
            <a:chOff x="0" y="-47625"/>
            <a:chExt cx="4838227" cy="1127325"/>
          </a:xfrm>
        </p:grpSpPr>
        <p:sp>
          <p:nvSpPr>
            <p:cNvPr id="3" name="Freeform 3"/>
            <p:cNvSpPr/>
            <p:nvPr/>
          </p:nvSpPr>
          <p:spPr>
            <a:xfrm>
              <a:off x="21635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CA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62"/>
                </a:lnSpc>
              </a:pPr>
              <a:endParaRPr sz="120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67102" y="15238"/>
            <a:ext cx="10045003" cy="1818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00"/>
              </a:lnSpc>
              <a:spcBef>
                <a:spcPct val="0"/>
              </a:spcBef>
            </a:pP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NAC presents </a:t>
            </a:r>
          </a:p>
          <a:p>
            <a:pPr algn="ctr" defTabSz="609630">
              <a:lnSpc>
                <a:spcPts val="4500"/>
              </a:lnSpc>
              <a:spcBef>
                <a:spcPct val="0"/>
              </a:spcBef>
            </a:pP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Advocacy on the Line: </a:t>
            </a:r>
          </a:p>
          <a:p>
            <a:pPr algn="ctr" defTabSz="609630">
              <a:lnSpc>
                <a:spcPts val="5973"/>
              </a:lnSpc>
              <a:spcBef>
                <a:spcPct val="0"/>
              </a:spcBef>
            </a:pP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Crafting Position Papers to Spark Change!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97924" y="4227586"/>
            <a:ext cx="3344880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Karin Gorgerat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91246" y="4490557"/>
            <a:ext cx="3344880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NAC Regional Coordinator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23741" y="2645927"/>
            <a:ext cx="3344880" cy="651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CA" sz="20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Guest Presenter: </a:t>
            </a:r>
            <a:r>
              <a:rPr lang="en-CA" sz="1870" b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Sheila</a:t>
            </a:r>
            <a:r>
              <a:rPr lang="en-CA" sz="20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 Crook, </a:t>
            </a:r>
            <a:r>
              <a:rPr lang="en-CA" sz="1870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BPW Canada</a:t>
            </a:r>
            <a:endParaRPr lang="en-US" sz="1870" dirty="0">
              <a:solidFill>
                <a:schemeClr val="accent5">
                  <a:lumMod val="50000"/>
                </a:schemeClr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68979" y="3472880"/>
            <a:ext cx="33448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CA" sz="16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Co-founder Canadian Coalition to Empower Women (CCEW);</a:t>
            </a:r>
          </a:p>
          <a:p>
            <a:pPr algn="ctr"/>
            <a:r>
              <a:rPr lang="en-CA" sz="16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IDEAS4GE Project Liaison - Inclusion, Diversity, Equity, Access in the Workplace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23599" y="4256953"/>
            <a:ext cx="3344880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CA" sz="1866" b="1" dirty="0">
                <a:solidFill>
                  <a:srgbClr val="0F4662"/>
                </a:solidFill>
                <a:latin typeface="Quicksand Bold"/>
              </a:rPr>
              <a:t>Colleen Babiuk-Ilkiw</a:t>
            </a:r>
            <a:endParaRPr lang="en-US" sz="1866" b="1" dirty="0">
              <a:solidFill>
                <a:srgbClr val="0F4662"/>
              </a:solidFill>
              <a:latin typeface="Quicksand Bold"/>
              <a:sym typeface="Quicksa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16921" y="4471385"/>
            <a:ext cx="3344880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Committee Chair</a:t>
            </a:r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345745F4-95C8-3AC7-C96C-FAF994379352}"/>
              </a:ext>
            </a:extLst>
          </p:cNvPr>
          <p:cNvGrpSpPr/>
          <p:nvPr/>
        </p:nvGrpSpPr>
        <p:grpSpPr>
          <a:xfrm>
            <a:off x="9650461" y="2112142"/>
            <a:ext cx="2084400" cy="2181600"/>
            <a:chOff x="0" y="-45867"/>
            <a:chExt cx="852097" cy="858667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671B97B-EC76-F037-4B48-5ACB6D5468C3}"/>
                </a:ext>
              </a:extLst>
            </p:cNvPr>
            <p:cNvSpPr/>
            <p:nvPr/>
          </p:nvSpPr>
          <p:spPr>
            <a:xfrm>
              <a:off x="0" y="-45867"/>
              <a:ext cx="852097" cy="858667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 sz="1200" dirty="0"/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395F393E-99F5-665F-D978-177A0F71D497}"/>
              </a:ext>
            </a:extLst>
          </p:cNvPr>
          <p:cNvGrpSpPr/>
          <p:nvPr/>
        </p:nvGrpSpPr>
        <p:grpSpPr>
          <a:xfrm>
            <a:off x="6978263" y="2105274"/>
            <a:ext cx="2083233" cy="2180697"/>
            <a:chOff x="0" y="0"/>
            <a:chExt cx="812800" cy="812800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918FD533-4161-C817-C86F-6253CE118F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5101" b="-25101"/>
              </a:stretch>
            </a:blipFill>
          </p:spPr>
          <p:txBody>
            <a:bodyPr/>
            <a:lstStyle/>
            <a:p>
              <a:endParaRPr lang="en-CA" sz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9E4E73-9ED8-6412-92FF-3189A4BC8602}"/>
              </a:ext>
            </a:extLst>
          </p:cNvPr>
          <p:cNvGrpSpPr/>
          <p:nvPr/>
        </p:nvGrpSpPr>
        <p:grpSpPr>
          <a:xfrm>
            <a:off x="224832" y="2185522"/>
            <a:ext cx="2084539" cy="2180697"/>
            <a:chOff x="-93091" y="-102743"/>
            <a:chExt cx="812800" cy="812800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8B8F633E-9981-E144-3A86-BC83D705B9CE}"/>
                </a:ext>
              </a:extLst>
            </p:cNvPr>
            <p:cNvSpPr/>
            <p:nvPr/>
          </p:nvSpPr>
          <p:spPr>
            <a:xfrm>
              <a:off x="-93091" y="-1027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Freeform 6">
            <a:extLst>
              <a:ext uri="{FF2B5EF4-FFF2-40B4-BE49-F238E27FC236}">
                <a16:creationId xmlns:a16="http://schemas.microsoft.com/office/drawing/2014/main" id="{3513BC20-2F2E-8824-A330-FC5859820FD0}"/>
              </a:ext>
            </a:extLst>
          </p:cNvPr>
          <p:cNvSpPr/>
          <p:nvPr/>
        </p:nvSpPr>
        <p:spPr>
          <a:xfrm>
            <a:off x="-27377" y="-58713"/>
            <a:ext cx="2794958" cy="1434620"/>
          </a:xfrm>
          <a:custGeom>
            <a:avLst/>
            <a:gdLst/>
            <a:ahLst/>
            <a:cxnLst/>
            <a:rect l="l" t="t" r="r" b="b"/>
            <a:pathLst>
              <a:path w="9775574" h="4049967">
                <a:moveTo>
                  <a:pt x="0" y="0"/>
                </a:moveTo>
                <a:lnTo>
                  <a:pt x="9775574" y="0"/>
                </a:lnTo>
                <a:lnTo>
                  <a:pt x="9775574" y="4049967"/>
                </a:lnTo>
                <a:lnTo>
                  <a:pt x="0" y="4049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7728" r="-1133" b="-23304"/>
            </a:stretch>
          </a:blipFill>
        </p:spPr>
        <p:txBody>
          <a:bodyPr/>
          <a:lstStyle/>
          <a:p>
            <a:endParaRPr lang="en-CA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11812C-3593-83BF-615D-7651912B3B3F}"/>
              </a:ext>
            </a:extLst>
          </p:cNvPr>
          <p:cNvSpPr txBox="1"/>
          <p:nvPr/>
        </p:nvSpPr>
        <p:spPr>
          <a:xfrm>
            <a:off x="561470" y="4967135"/>
            <a:ext cx="11173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September 15, 2025 at 7:00 PM Eastern Time (US and Canada)</a:t>
            </a:r>
          </a:p>
          <a:p>
            <a:pPr algn="ctr"/>
            <a:r>
              <a:rPr lang="en-CA" sz="24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Register in advance: </a:t>
            </a:r>
          </a:p>
          <a:p>
            <a:pPr algn="ctr"/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  <a:hlinkClick r:id="rId7"/>
              </a:rPr>
              <a:t>https://us06web.zoom.us/meeting/register/mlnHICSKRQOeaG5ZpldMWA</a:t>
            </a:r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 </a:t>
            </a:r>
          </a:p>
          <a:p>
            <a:pPr algn="ctr"/>
            <a:r>
              <a:rPr lang="en-CA" sz="24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After registering, you will receive a confirmation email containing information about joining the meeting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58EA-B076-AD2A-30A9-E9715BBC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Leadership Development-Sustain and Succession Planning - </a:t>
            </a:r>
            <a:r>
              <a:rPr lang="en-CA" i="1" dirty="0"/>
              <a:t>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681AA-631D-204B-7982-DA2FAC34C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400" dirty="0"/>
              <a:t>Regional Training Coordinator to work with Federations/Affiliates – </a:t>
            </a:r>
            <a:r>
              <a:rPr lang="en-CA" sz="2400" b="1" dirty="0"/>
              <a:t>Sujata Tiwari</a:t>
            </a:r>
            <a:endParaRPr lang="en-CA" sz="2400" dirty="0"/>
          </a:p>
          <a:p>
            <a:r>
              <a:rPr lang="en-CA" sz="2400" dirty="0"/>
              <a:t>Webinars with membership to train on Executive &amp; Leadership positions (2/year) </a:t>
            </a:r>
            <a:r>
              <a:rPr lang="en-CA" sz="2400" b="1" dirty="0"/>
              <a:t>Sept 29 – Empowering BPW Leaders </a:t>
            </a:r>
          </a:p>
          <a:p>
            <a:r>
              <a:rPr lang="en-CA" sz="2400" dirty="0"/>
              <a:t>Mentorship   </a:t>
            </a:r>
            <a:r>
              <a:rPr lang="en-CA" sz="2400" b="1" dirty="0"/>
              <a:t>2</a:t>
            </a:r>
            <a:r>
              <a:rPr lang="en-CA" sz="2400" b="1" baseline="30000" dirty="0"/>
              <a:t>nd</a:t>
            </a:r>
            <a:r>
              <a:rPr lang="en-CA" sz="2400" b="1" dirty="0"/>
              <a:t> webinar to include January 2026 date TBD</a:t>
            </a:r>
            <a:endParaRPr lang="en-CA" sz="2400" dirty="0"/>
          </a:p>
          <a:p>
            <a:r>
              <a:rPr lang="en-CA" sz="2400" dirty="0"/>
              <a:t>Education – to show value of BPW International membership and prepare to take on Leadership roles in their BPW Affiliates/Federations and/or BPW International </a:t>
            </a:r>
            <a:r>
              <a:rPr lang="en-CA" sz="2400" b="1" dirty="0"/>
              <a:t>Feb 2025 Showcasing BPW Webinar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Free Transform Images in GIMP (Tutorial) in 2022 | Gimp tutorial, Gimp ...">
            <a:extLst>
              <a:ext uri="{FF2B5EF4-FFF2-40B4-BE49-F238E27FC236}">
                <a16:creationId xmlns:a16="http://schemas.microsoft.com/office/drawing/2014/main" id="{2701310A-4D71-F30D-5735-4D9791AFA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36" y="4702678"/>
            <a:ext cx="2118690" cy="16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07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F56C5-A6CA-E475-7C26-1A3B6A64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54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4292</TotalTime>
  <Words>984</Words>
  <Application>Microsoft Office PowerPoint</Application>
  <PresentationFormat>Widescreen</PresentationFormat>
  <Paragraphs>113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Quicksand</vt:lpstr>
      <vt:lpstr>Quicksand Bold</vt:lpstr>
      <vt:lpstr>Trebuchet MS</vt:lpstr>
      <vt:lpstr>Wingdings 3</vt:lpstr>
      <vt:lpstr>Facet</vt:lpstr>
      <vt:lpstr>NORTH AMERICA AND THE CARIBBEAN REGION</vt:lpstr>
      <vt:lpstr>NAC Regional Committee</vt:lpstr>
      <vt:lpstr>North America and the Caribbean </vt:lpstr>
      <vt:lpstr>Strategic Plan Goals</vt:lpstr>
      <vt:lpstr>Membership Growth – Inspire &amp; Innovate</vt:lpstr>
      <vt:lpstr>Advocacy – Educate and Empower</vt:lpstr>
      <vt:lpstr>PowerPoint Presentation</vt:lpstr>
      <vt:lpstr>Leadership Development-Sustain and Succession Planning - Transform</vt:lpstr>
      <vt:lpstr>PowerPoint Presentation</vt:lpstr>
      <vt:lpstr>Measurement of Success</vt:lpstr>
      <vt:lpstr>Some Projects within NAC</vt:lpstr>
      <vt:lpstr>Events within or Representing NAC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Gorgerat</dc:creator>
  <cp:lastModifiedBy>Karin Gorgerat</cp:lastModifiedBy>
  <cp:revision>11</cp:revision>
  <dcterms:created xsi:type="dcterms:W3CDTF">2025-10-18T16:16:39Z</dcterms:created>
  <dcterms:modified xsi:type="dcterms:W3CDTF">2025-10-21T15:48:42Z</dcterms:modified>
</cp:coreProperties>
</file>