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14" r:id="rId3"/>
    <p:sldId id="324" r:id="rId4"/>
    <p:sldId id="327" r:id="rId5"/>
    <p:sldId id="259" r:id="rId6"/>
    <p:sldId id="258" r:id="rId7"/>
    <p:sldId id="256" r:id="rId8"/>
    <p:sldId id="30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783C-EA9A-4811-B5E2-EFCDE5CC1102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C8AA8-5134-49A5-B983-9F4C951F42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b="1" dirty="0"/>
              <a:t>1 -3 Minute</a:t>
            </a:r>
            <a:r>
              <a:rPr lang="en-CA" dirty="0"/>
              <a:t>s? - Colleen welcome/Land acknowledgment  –</a:t>
            </a:r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Special Guests- Regional Coordinator….</a:t>
            </a:r>
          </a:p>
          <a:p>
            <a:pPr defTabSz="931774">
              <a:defRPr/>
            </a:pPr>
            <a:r>
              <a:rPr lang="en-CA" dirty="0"/>
              <a:t>Do you plan to do a Land Acknowledgment? Can insert slide if you wish or you can do it with you opening remarks with this slide?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766F4-B656-4C14-A64B-B1318152E14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2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Congresses, Conventions and Conferences are opportunities to learn from Guest speakers and workshops as well as meet members in person from around the world, across the country or province. I can’t express enough the value of this – by being a member you have access to other members that will become friends and mentors.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708F9-8D97-4948-A659-34507DB7BB7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9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4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00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06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90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84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51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0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8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44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2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4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85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67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6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7AF0-A551-48E8-88E1-2DCA8635FBDB}" type="datetimeFigureOut">
              <a:rPr lang="en-CA" smtClean="0"/>
              <a:t>2025-08-24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CDCCD6-3735-48A5-B165-E7E8FD0905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63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us06web.zoom.us/meeting/register/mlnHICSKRQOeaG5ZpldM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19F1-9082-054F-1E26-19C8952C6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NORTH AMERICA AND THE CARIBBEAN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AEE5-0053-D057-A4A6-F6823F29D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Karin Gorgerat</a:t>
            </a:r>
          </a:p>
          <a:p>
            <a:r>
              <a:rPr lang="en-CA" dirty="0"/>
              <a:t>Regional Coordinator </a:t>
            </a:r>
          </a:p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557A8-F89D-263B-B346-03480402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1" y="4016965"/>
            <a:ext cx="2717536" cy="23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B38F2-DFDE-B6B7-5150-62FB065CA2EF}"/>
              </a:ext>
            </a:extLst>
          </p:cNvPr>
          <p:cNvSpPr txBox="1"/>
          <p:nvPr/>
        </p:nvSpPr>
        <p:spPr>
          <a:xfrm>
            <a:off x="2518954" y="3952951"/>
            <a:ext cx="6100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“Inspire, Innovate, Empower, Transform: Together We Shape a Sustainable Future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59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8A96-E158-0B55-DEF7-D4AD6C39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IFBPW Executive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A85FE-3350-3857-D4BE-4006A0E36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524001"/>
            <a:ext cx="7481434" cy="3942346"/>
          </a:xfrm>
        </p:spPr>
        <p:txBody>
          <a:bodyPr>
            <a:noAutofit/>
          </a:bodyPr>
          <a:lstStyle/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Diana Barragan</a:t>
            </a: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Vice President UN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Neelima Basnet</a:t>
            </a: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Vice President Membership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Francesa </a:t>
            </a:r>
            <a:r>
              <a:rPr lang="en-CA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Burrack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Finance Officer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Gudrun </a:t>
            </a:r>
            <a:r>
              <a:rPr lang="en-CA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Jakobsdottir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Secretary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Caroline Savage</a:t>
            </a: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 BPW Representative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Izadora Letchacoski</a:t>
            </a: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 Past President –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Catherine Bosshart </a:t>
            </a:r>
          </a:p>
          <a:p>
            <a:pPr marL="1828800" lvl="4" indent="0">
              <a:buNone/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Coordinators</a:t>
            </a:r>
            <a:r>
              <a:rPr lang="en-CA" sz="2000" b="1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(5 Regions)</a:t>
            </a:r>
            <a:endParaRPr lang="en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4" indent="0">
              <a:buNone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Africa		                Latin America</a:t>
            </a:r>
          </a:p>
          <a:p>
            <a:pPr marL="1828800" lvl="4" indent="0">
              <a:buNone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Asia-Pacific                    North America and the                      Europe						Caribbean</a:t>
            </a:r>
          </a:p>
          <a:p>
            <a:pPr marL="1828800" lvl="4" indent="0">
              <a:buNone/>
            </a:pP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BPWI_Logo_small.jpg">
            <a:extLst>
              <a:ext uri="{FF2B5EF4-FFF2-40B4-BE49-F238E27FC236}">
                <a16:creationId xmlns:a16="http://schemas.microsoft.com/office/drawing/2014/main" id="{6B0AE458-00D5-F8C7-FF96-1B2B6D56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3" y="426453"/>
            <a:ext cx="1905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75B0-E12A-0DD9-CCC8-0B3915CC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IFBPW Standing committees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06BDE-7752-9AE5-D755-88BA4017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Agriculture                         Environment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&amp; Culture                    Health             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Development, Training &amp; Employment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Business, Trade &amp; Technology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                               United Nations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Legislation                            Membership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Relations                    Young BPW</a:t>
            </a:r>
          </a:p>
        </p:txBody>
      </p:sp>
      <p:pic>
        <p:nvPicPr>
          <p:cNvPr id="4" name="Picture 3" descr="BPWI_Logo_small.jpg">
            <a:extLst>
              <a:ext uri="{FF2B5EF4-FFF2-40B4-BE49-F238E27FC236}">
                <a16:creationId xmlns:a16="http://schemas.microsoft.com/office/drawing/2014/main" id="{BB10DE72-1EA7-E3CE-C129-813C022B0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535578"/>
            <a:ext cx="1905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03C-9BD1-0F97-2DCF-474A89DE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North America and the Caribbean committee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0FD9-97AA-7490-3804-7C02674D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sz="2600" dirty="0"/>
              <a:t>Regional Coordinator – Karin Gorgerat</a:t>
            </a:r>
          </a:p>
          <a:p>
            <a:r>
              <a:rPr lang="en-CA" sz="2600" dirty="0"/>
              <a:t>Finance Officer – Catherine </a:t>
            </a:r>
            <a:r>
              <a:rPr lang="en-CA" sz="2600" dirty="0" err="1"/>
              <a:t>Magedeleine</a:t>
            </a:r>
            <a:r>
              <a:rPr lang="en-CA" sz="2600" dirty="0"/>
              <a:t> (St Martin)  </a:t>
            </a:r>
          </a:p>
          <a:p>
            <a:r>
              <a:rPr lang="en-CA" sz="2600" dirty="0"/>
              <a:t>Secretary – Rhoda St John(Dominica)</a:t>
            </a:r>
          </a:p>
          <a:p>
            <a:r>
              <a:rPr lang="en-CA" sz="2600" dirty="0"/>
              <a:t>Constitutional Advisor – Bessie Hironimus (USA)                 Young BPW Rep – Bryn Norrie (USA)</a:t>
            </a:r>
          </a:p>
          <a:p>
            <a:r>
              <a:rPr lang="en-CA" sz="2600" dirty="0"/>
              <a:t>Training Coordinator – Sujata Tiwari (St Kitts)              </a:t>
            </a:r>
          </a:p>
          <a:p>
            <a:r>
              <a:rPr lang="en-CA" sz="2600" dirty="0"/>
              <a:t>Advocacy Coordinator – Colleen Babiuk-Ilkiw (Canada)</a:t>
            </a:r>
          </a:p>
          <a:p>
            <a:r>
              <a:rPr lang="en-CA" sz="2600" dirty="0"/>
              <a:t>Communication/Newsletter Coordinator – Vanessa Bruno(Dominica)</a:t>
            </a:r>
          </a:p>
          <a:p>
            <a:r>
              <a:rPr lang="en-CA" sz="2600" dirty="0"/>
              <a:t>President Canada Shan McEwing                                President NFBPWC (USA) – Barbara Bozeman</a:t>
            </a:r>
          </a:p>
          <a:p>
            <a:r>
              <a:rPr lang="en-CA" sz="2600" dirty="0"/>
              <a:t>IFBPW VP Membership Francesca Burrack</a:t>
            </a:r>
          </a:p>
          <a:p>
            <a:r>
              <a:rPr lang="en-CA" sz="2600" dirty="0"/>
              <a:t>IFBPW PIP and CAC Chair – Liz Benham</a:t>
            </a:r>
          </a:p>
          <a:p>
            <a:r>
              <a:rPr lang="en-CA" sz="2600" dirty="0"/>
              <a:t>IFBPW Standing Committee Chair Arts and Culture Sher Singh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DEB02-BC8A-FA86-5AE0-9859E90377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17" y="1163495"/>
            <a:ext cx="2080614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2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">
            <a:extLst>
              <a:ext uri="{FF2B5EF4-FFF2-40B4-BE49-F238E27FC236}">
                <a16:creationId xmlns:a16="http://schemas.microsoft.com/office/drawing/2014/main" id="{E0A7A277-81B3-1BCE-C9C8-902D4C89D519}"/>
              </a:ext>
            </a:extLst>
          </p:cNvPr>
          <p:cNvGrpSpPr/>
          <p:nvPr/>
        </p:nvGrpSpPr>
        <p:grpSpPr>
          <a:xfrm>
            <a:off x="-13690" y="3592377"/>
            <a:ext cx="12219380" cy="3313749"/>
            <a:chOff x="0" y="-47625"/>
            <a:chExt cx="4827410" cy="1643363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C9A702E4-6497-E5D7-7518-C82269F1B56D}"/>
                </a:ext>
              </a:extLst>
            </p:cNvPr>
            <p:cNvSpPr/>
            <p:nvPr/>
          </p:nvSpPr>
          <p:spPr>
            <a:xfrm>
              <a:off x="10818" y="516038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CA" sz="1200" dirty="0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9548F469-842D-4464-D530-A74875DA879D}"/>
                </a:ext>
              </a:extLst>
            </p:cNvPr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62"/>
                </a:lnSpc>
              </a:pPr>
              <a:endParaRPr sz="1200" dirty="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82141" y="-152910"/>
            <a:ext cx="12246761" cy="2229720"/>
            <a:chOff x="0" y="-47625"/>
            <a:chExt cx="4838227" cy="1127325"/>
          </a:xfrm>
        </p:grpSpPr>
        <p:sp>
          <p:nvSpPr>
            <p:cNvPr id="3" name="Freeform 3"/>
            <p:cNvSpPr/>
            <p:nvPr/>
          </p:nvSpPr>
          <p:spPr>
            <a:xfrm>
              <a:off x="21635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CA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62"/>
                </a:lnSpc>
              </a:pPr>
              <a:endParaRPr sz="120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7102" y="15238"/>
            <a:ext cx="10045003" cy="1818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00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NAC presents </a:t>
            </a:r>
          </a:p>
          <a:p>
            <a:pPr algn="ctr" defTabSz="609630">
              <a:lnSpc>
                <a:spcPts val="4500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Advocacy on the Line: </a:t>
            </a:r>
          </a:p>
          <a:p>
            <a:pPr algn="ctr" defTabSz="609630">
              <a:lnSpc>
                <a:spcPts val="5973"/>
              </a:lnSpc>
              <a:spcBef>
                <a:spcPct val="0"/>
              </a:spcBef>
            </a:pP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Crafting Position Papers to Spark Change!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7924" y="4227586"/>
            <a:ext cx="3344880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Karin Gorgerat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91246" y="4490557"/>
            <a:ext cx="334488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NAC Regional Coordinator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23741" y="2645927"/>
            <a:ext cx="3344880" cy="65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Guest Presenter: </a:t>
            </a:r>
            <a:r>
              <a:rPr lang="en-CA" sz="187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Sheila</a:t>
            </a: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 Crook, </a:t>
            </a:r>
            <a:r>
              <a:rPr lang="en-CA" sz="1870" dirty="0">
                <a:solidFill>
                  <a:schemeClr val="accent5">
                    <a:lumMod val="50000"/>
                  </a:schemeClr>
                </a:solidFill>
                <a:latin typeface="Quicksand" panose="020B0604020202020204" charset="0"/>
              </a:rPr>
              <a:t>BPW Canada</a:t>
            </a:r>
            <a:endParaRPr lang="en-US" sz="1870" dirty="0">
              <a:solidFill>
                <a:schemeClr val="accent5">
                  <a:lumMod val="50000"/>
                </a:schemeClr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68979" y="3472880"/>
            <a:ext cx="33448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CA" sz="16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Co-founder Canadian Coalition to Empower Women (CCEW);</a:t>
            </a:r>
          </a:p>
          <a:p>
            <a:pPr algn="ctr"/>
            <a:r>
              <a:rPr lang="en-CA" sz="16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IDEAS4GE Project Liaison - Inclusion, Diversity, Equity, Access in the Workplace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23599" y="4256953"/>
            <a:ext cx="3344880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CA" sz="1866" b="1" dirty="0">
                <a:solidFill>
                  <a:srgbClr val="0F4662"/>
                </a:solidFill>
                <a:latin typeface="Quicksand Bold"/>
              </a:rPr>
              <a:t>Colleen Babiuk-Ilkiw</a:t>
            </a:r>
            <a:endParaRPr lang="en-US" sz="1866" b="1" dirty="0">
              <a:solidFill>
                <a:srgbClr val="0F4662"/>
              </a:solidFill>
              <a:latin typeface="Quicksand Bold"/>
              <a:sym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16921" y="4471385"/>
            <a:ext cx="334488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Committee Chair</a:t>
            </a: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345745F4-95C8-3AC7-C96C-FAF994379352}"/>
              </a:ext>
            </a:extLst>
          </p:cNvPr>
          <p:cNvGrpSpPr/>
          <p:nvPr/>
        </p:nvGrpSpPr>
        <p:grpSpPr>
          <a:xfrm>
            <a:off x="9650461" y="2112142"/>
            <a:ext cx="2084400" cy="2181600"/>
            <a:chOff x="0" y="-45867"/>
            <a:chExt cx="852097" cy="858667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671B97B-EC76-F037-4B48-5ACB6D5468C3}"/>
                </a:ext>
              </a:extLst>
            </p:cNvPr>
            <p:cNvSpPr/>
            <p:nvPr/>
          </p:nvSpPr>
          <p:spPr>
            <a:xfrm>
              <a:off x="0" y="-45867"/>
              <a:ext cx="852097" cy="85866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 sz="1200" dirty="0"/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395F393E-99F5-665F-D978-177A0F71D497}"/>
              </a:ext>
            </a:extLst>
          </p:cNvPr>
          <p:cNvGrpSpPr/>
          <p:nvPr/>
        </p:nvGrpSpPr>
        <p:grpSpPr>
          <a:xfrm>
            <a:off x="6978263" y="2105274"/>
            <a:ext cx="2083233" cy="2180697"/>
            <a:chOff x="0" y="0"/>
            <a:chExt cx="812800" cy="812800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18FD533-4161-C817-C86F-6253CE118F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5101" b="-25101"/>
              </a:stretch>
            </a:blipFill>
          </p:spPr>
          <p:txBody>
            <a:bodyPr/>
            <a:lstStyle/>
            <a:p>
              <a:endParaRPr lang="en-CA" sz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9E4E73-9ED8-6412-92FF-3189A4BC8602}"/>
              </a:ext>
            </a:extLst>
          </p:cNvPr>
          <p:cNvGrpSpPr/>
          <p:nvPr/>
        </p:nvGrpSpPr>
        <p:grpSpPr>
          <a:xfrm>
            <a:off x="224832" y="2185522"/>
            <a:ext cx="2084539" cy="2180697"/>
            <a:chOff x="-93091" y="-102743"/>
            <a:chExt cx="812800" cy="812800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8B8F633E-9981-E144-3A86-BC83D705B9CE}"/>
                </a:ext>
              </a:extLst>
            </p:cNvPr>
            <p:cNvSpPr/>
            <p:nvPr/>
          </p:nvSpPr>
          <p:spPr>
            <a:xfrm>
              <a:off x="-93091" y="-1027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Freeform 6">
            <a:extLst>
              <a:ext uri="{FF2B5EF4-FFF2-40B4-BE49-F238E27FC236}">
                <a16:creationId xmlns:a16="http://schemas.microsoft.com/office/drawing/2014/main" id="{3513BC20-2F2E-8824-A330-FC5859820FD0}"/>
              </a:ext>
            </a:extLst>
          </p:cNvPr>
          <p:cNvSpPr/>
          <p:nvPr/>
        </p:nvSpPr>
        <p:spPr>
          <a:xfrm>
            <a:off x="-27377" y="-58713"/>
            <a:ext cx="2794958" cy="1434620"/>
          </a:xfrm>
          <a:custGeom>
            <a:avLst/>
            <a:gdLst/>
            <a:ahLst/>
            <a:cxnLst/>
            <a:rect l="l" t="t" r="r" b="b"/>
            <a:pathLst>
              <a:path w="9775574" h="4049967">
                <a:moveTo>
                  <a:pt x="0" y="0"/>
                </a:moveTo>
                <a:lnTo>
                  <a:pt x="9775574" y="0"/>
                </a:lnTo>
                <a:lnTo>
                  <a:pt x="9775574" y="4049967"/>
                </a:lnTo>
                <a:lnTo>
                  <a:pt x="0" y="4049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7728" r="-1133" b="-23304"/>
            </a:stretch>
          </a:blipFill>
        </p:spPr>
        <p:txBody>
          <a:bodyPr/>
          <a:lstStyle/>
          <a:p>
            <a:endParaRPr lang="en-CA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11812C-3593-83BF-615D-7651912B3B3F}"/>
              </a:ext>
            </a:extLst>
          </p:cNvPr>
          <p:cNvSpPr txBox="1"/>
          <p:nvPr/>
        </p:nvSpPr>
        <p:spPr>
          <a:xfrm>
            <a:off x="561470" y="4967135"/>
            <a:ext cx="11173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September 15, 2025 at 7:00 PM Eastern Time (US and Canada)</a:t>
            </a:r>
          </a:p>
          <a:p>
            <a:pPr algn="ctr"/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Register in advance: </a:t>
            </a:r>
          </a:p>
          <a:p>
            <a:pPr algn="ctr"/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  <a:hlinkClick r:id="rId7"/>
              </a:rPr>
              <a:t>https://us06web.zoom.us/meeting/register/mlnHICSKRQOeaG5ZpldMWA</a:t>
            </a: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 </a:t>
            </a:r>
          </a:p>
          <a:p>
            <a:pPr algn="ctr"/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Quicksand" panose="020B0604020202020204"/>
              </a:rPr>
              <a:t>After registering, you will receive a confirmation email containing information about joining the meeting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F56C5-A6CA-E475-7C26-1A3B6A64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7AA4-E573-E71B-4F22-FBDC80B5E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NORTH AMERICA AND CARIBBEAN REGIONAL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A847-5EB6-6B1D-5B31-D0B7FDD28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/>
              <a:t>NIAGARA FALLS, ONTARIO, CANADA</a:t>
            </a:r>
          </a:p>
          <a:p>
            <a:r>
              <a:rPr lang="en-CA" b="1" dirty="0"/>
              <a:t>AUGUST 23 YOUTH SYMPOSIUM</a:t>
            </a:r>
          </a:p>
          <a:p>
            <a:r>
              <a:rPr lang="en-CA" b="1" dirty="0"/>
              <a:t>AUGUST 24 &amp; 25 LEADER’S SUMMIT, CONFERENCE, PRESIDENT’S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3823-B08F-4DC3-FE70-265D6C6A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9" y="258363"/>
            <a:ext cx="2794501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60E0B-B741-B3D2-5F16-49061BF3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55" y="5139281"/>
            <a:ext cx="5943600" cy="1525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22446-2A60-1109-840B-F5DB99E44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7" y="5139281"/>
            <a:ext cx="2418559" cy="172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BA6F31-EE8A-D1AB-EAAC-F7DDD5F0A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284" y="258363"/>
            <a:ext cx="269054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B9B0-1CDB-FDE0-B68F-47CB54FB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UPCOMING IFBPW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BF9A-C95D-728C-1EAF-A59BD8D4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850" y="2148715"/>
            <a:ext cx="7100435" cy="36125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15, 2025 –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 Webinar – Advocacy on the Line – Crafting Position Papers to Spark Change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29, 2025 –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 Webinar – Empowering BPW Leaders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9 – 12, 2026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Africa Regional Conference Marrakesh, Morocco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23 – 25, 2026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North America &amp; Caribbean Regional Conference Niagara Falls, Ontario, Canada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Latin America Regional Conference location &amp; date TBA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2027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IFBPW Congress location and date TBA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Annually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Leader’s Summit (March 6 &amp; 7, 2026) and Commission on Status of Women (CSW) (March 9 – 20, 2026) New York City USA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solidFill>
                <a:srgbClr val="008000"/>
              </a:solidFill>
              <a:latin typeface="Arial"/>
              <a:cs typeface="Arial"/>
            </a:endParaRPr>
          </a:p>
          <a:p>
            <a:endParaRPr lang="en-CA" dirty="0"/>
          </a:p>
        </p:txBody>
      </p:sp>
      <p:pic>
        <p:nvPicPr>
          <p:cNvPr id="4" name="Picture 3" descr="BPWI_Logo_small.jpg">
            <a:extLst>
              <a:ext uri="{FF2B5EF4-FFF2-40B4-BE49-F238E27FC236}">
                <a16:creationId xmlns:a16="http://schemas.microsoft.com/office/drawing/2014/main" id="{3517E3A5-9A60-D846-61D4-57B53A7E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0"/>
            <a:ext cx="1905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576</Words>
  <Application>Microsoft Office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Quicksand</vt:lpstr>
      <vt:lpstr>Quicksand Bold</vt:lpstr>
      <vt:lpstr>Trebuchet MS</vt:lpstr>
      <vt:lpstr>Wingdings 3</vt:lpstr>
      <vt:lpstr>Facet</vt:lpstr>
      <vt:lpstr>NORTH AMERICA AND THE CARIBBEAN REGION</vt:lpstr>
      <vt:lpstr>             IFBPW Executive   </vt:lpstr>
      <vt:lpstr>IFBPW Standing committees     </vt:lpstr>
      <vt:lpstr>North America and the Caribbean committee </vt:lpstr>
      <vt:lpstr>PowerPoint Presentation</vt:lpstr>
      <vt:lpstr>PowerPoint Presentation</vt:lpstr>
      <vt:lpstr>NORTH AMERICA AND CARIBBEAN REGIONAL CONFERENCE</vt:lpstr>
      <vt:lpstr>   UPCOMING IFBPW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Gorgerat</dc:creator>
  <cp:lastModifiedBy>Karin Gorgerat</cp:lastModifiedBy>
  <cp:revision>8</cp:revision>
  <dcterms:created xsi:type="dcterms:W3CDTF">2025-08-10T02:17:47Z</dcterms:created>
  <dcterms:modified xsi:type="dcterms:W3CDTF">2025-08-24T18:11:38Z</dcterms:modified>
</cp:coreProperties>
</file>