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7" r:id="rId3"/>
    <p:sldId id="265" r:id="rId4"/>
    <p:sldId id="258" r:id="rId5"/>
    <p:sldId id="259" r:id="rId6"/>
    <p:sldId id="257" r:id="rId7"/>
    <p:sldId id="266" r:id="rId8"/>
    <p:sldId id="260" r:id="rId9"/>
    <p:sldId id="261" r:id="rId10"/>
    <p:sldId id="256" r:id="rId11"/>
    <p:sldId id="262"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31B0-5546-B229-FF81-32B97B6C74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2231C5-A03B-1F5B-AB6F-13BCAB98BD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2FDE9A-85D4-9227-276A-61E0116C0CD2}"/>
              </a:ext>
            </a:extLst>
          </p:cNvPr>
          <p:cNvSpPr>
            <a:spLocks noGrp="1"/>
          </p:cNvSpPr>
          <p:nvPr>
            <p:ph type="dt" sz="half" idx="10"/>
          </p:nvPr>
        </p:nvSpPr>
        <p:spPr/>
        <p:txBody>
          <a:bodyPr/>
          <a:lstStyle/>
          <a:p>
            <a:fld id="{6C76C0D2-4FEA-47D4-BCB5-610EF6B292BE}" type="datetimeFigureOut">
              <a:rPr lang="en-US" smtClean="0"/>
              <a:t>8/29/2022</a:t>
            </a:fld>
            <a:endParaRPr lang="en-US"/>
          </a:p>
        </p:txBody>
      </p:sp>
      <p:sp>
        <p:nvSpPr>
          <p:cNvPr id="5" name="Footer Placeholder 4">
            <a:extLst>
              <a:ext uri="{FF2B5EF4-FFF2-40B4-BE49-F238E27FC236}">
                <a16:creationId xmlns:a16="http://schemas.microsoft.com/office/drawing/2014/main" id="{B7BA1F7F-B01A-DE6A-70CE-962658D7B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DF3B8-4717-3A41-C461-8332EDEB9F9D}"/>
              </a:ext>
            </a:extLst>
          </p:cNvPr>
          <p:cNvSpPr>
            <a:spLocks noGrp="1"/>
          </p:cNvSpPr>
          <p:nvPr>
            <p:ph type="sldNum" sz="quarter" idx="12"/>
          </p:nvPr>
        </p:nvSpPr>
        <p:spPr/>
        <p:txBody>
          <a:bodyPr/>
          <a:lstStyle/>
          <a:p>
            <a:fld id="{6DC082D2-209A-4C8E-81A4-9FA0AC3831D6}" type="slidenum">
              <a:rPr lang="en-US" smtClean="0"/>
              <a:t>‹#›</a:t>
            </a:fld>
            <a:endParaRPr lang="en-US"/>
          </a:p>
        </p:txBody>
      </p:sp>
    </p:spTree>
    <p:extLst>
      <p:ext uri="{BB962C8B-B14F-4D97-AF65-F5344CB8AC3E}">
        <p14:creationId xmlns:p14="http://schemas.microsoft.com/office/powerpoint/2010/main" val="3963471877"/>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3D27-DE91-432A-AE5D-167923D6A8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A2072A-611A-06A1-81AC-8D4D4B8CEB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1C3DE-730C-949D-B54F-944E8D675F88}"/>
              </a:ext>
            </a:extLst>
          </p:cNvPr>
          <p:cNvSpPr>
            <a:spLocks noGrp="1"/>
          </p:cNvSpPr>
          <p:nvPr>
            <p:ph type="dt" sz="half" idx="10"/>
          </p:nvPr>
        </p:nvSpPr>
        <p:spPr/>
        <p:txBody>
          <a:bodyPr/>
          <a:lstStyle/>
          <a:p>
            <a:fld id="{6C76C0D2-4FEA-47D4-BCB5-610EF6B292BE}" type="datetimeFigureOut">
              <a:rPr lang="en-US" smtClean="0"/>
              <a:t>8/29/2022</a:t>
            </a:fld>
            <a:endParaRPr lang="en-US"/>
          </a:p>
        </p:txBody>
      </p:sp>
      <p:sp>
        <p:nvSpPr>
          <p:cNvPr id="5" name="Footer Placeholder 4">
            <a:extLst>
              <a:ext uri="{FF2B5EF4-FFF2-40B4-BE49-F238E27FC236}">
                <a16:creationId xmlns:a16="http://schemas.microsoft.com/office/drawing/2014/main" id="{DFE059F2-4823-3A22-8F2F-AF64DBE0C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1D6F7-AAA6-C674-8900-5D1F486B3553}"/>
              </a:ext>
            </a:extLst>
          </p:cNvPr>
          <p:cNvSpPr>
            <a:spLocks noGrp="1"/>
          </p:cNvSpPr>
          <p:nvPr>
            <p:ph type="sldNum" sz="quarter" idx="12"/>
          </p:nvPr>
        </p:nvSpPr>
        <p:spPr/>
        <p:txBody>
          <a:bodyPr/>
          <a:lstStyle/>
          <a:p>
            <a:fld id="{6DC082D2-209A-4C8E-81A4-9FA0AC3831D6}" type="slidenum">
              <a:rPr lang="en-US" smtClean="0"/>
              <a:t>‹#›</a:t>
            </a:fld>
            <a:endParaRPr lang="en-US"/>
          </a:p>
        </p:txBody>
      </p:sp>
    </p:spTree>
    <p:extLst>
      <p:ext uri="{BB962C8B-B14F-4D97-AF65-F5344CB8AC3E}">
        <p14:creationId xmlns:p14="http://schemas.microsoft.com/office/powerpoint/2010/main" val="671053931"/>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42A737-4F20-F300-9760-96D144139D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05D223-EA36-C707-B5AC-604244D45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0CEE4-6E68-18E9-B013-40B12EFAA00F}"/>
              </a:ext>
            </a:extLst>
          </p:cNvPr>
          <p:cNvSpPr>
            <a:spLocks noGrp="1"/>
          </p:cNvSpPr>
          <p:nvPr>
            <p:ph type="dt" sz="half" idx="10"/>
          </p:nvPr>
        </p:nvSpPr>
        <p:spPr/>
        <p:txBody>
          <a:bodyPr/>
          <a:lstStyle/>
          <a:p>
            <a:fld id="{6C76C0D2-4FEA-47D4-BCB5-610EF6B292BE}" type="datetimeFigureOut">
              <a:rPr lang="en-US" smtClean="0"/>
              <a:t>8/29/2022</a:t>
            </a:fld>
            <a:endParaRPr lang="en-US"/>
          </a:p>
        </p:txBody>
      </p:sp>
      <p:sp>
        <p:nvSpPr>
          <p:cNvPr id="5" name="Footer Placeholder 4">
            <a:extLst>
              <a:ext uri="{FF2B5EF4-FFF2-40B4-BE49-F238E27FC236}">
                <a16:creationId xmlns:a16="http://schemas.microsoft.com/office/drawing/2014/main" id="{A8B12C08-4FC4-3006-79FC-145D9EEEF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71F61-6589-4895-0C2B-B732A286DD34}"/>
              </a:ext>
            </a:extLst>
          </p:cNvPr>
          <p:cNvSpPr>
            <a:spLocks noGrp="1"/>
          </p:cNvSpPr>
          <p:nvPr>
            <p:ph type="sldNum" sz="quarter" idx="12"/>
          </p:nvPr>
        </p:nvSpPr>
        <p:spPr/>
        <p:txBody>
          <a:bodyPr/>
          <a:lstStyle/>
          <a:p>
            <a:fld id="{6DC082D2-209A-4C8E-81A4-9FA0AC3831D6}" type="slidenum">
              <a:rPr lang="en-US" smtClean="0"/>
              <a:t>‹#›</a:t>
            </a:fld>
            <a:endParaRPr lang="en-US"/>
          </a:p>
        </p:txBody>
      </p:sp>
    </p:spTree>
    <p:extLst>
      <p:ext uri="{BB962C8B-B14F-4D97-AF65-F5344CB8AC3E}">
        <p14:creationId xmlns:p14="http://schemas.microsoft.com/office/powerpoint/2010/main" val="3595189268"/>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2254-A6F1-781F-B6E3-0C7DC099CD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11A00A-13F1-795E-0758-82748B6541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3574F-7733-C445-B17D-A903193008DA}"/>
              </a:ext>
            </a:extLst>
          </p:cNvPr>
          <p:cNvSpPr>
            <a:spLocks noGrp="1"/>
          </p:cNvSpPr>
          <p:nvPr>
            <p:ph type="dt" sz="half" idx="10"/>
          </p:nvPr>
        </p:nvSpPr>
        <p:spPr/>
        <p:txBody>
          <a:bodyPr/>
          <a:lstStyle/>
          <a:p>
            <a:fld id="{6C76C0D2-4FEA-47D4-BCB5-610EF6B292BE}" type="datetimeFigureOut">
              <a:rPr lang="en-US" smtClean="0"/>
              <a:t>8/29/2022</a:t>
            </a:fld>
            <a:endParaRPr lang="en-US"/>
          </a:p>
        </p:txBody>
      </p:sp>
      <p:sp>
        <p:nvSpPr>
          <p:cNvPr id="5" name="Footer Placeholder 4">
            <a:extLst>
              <a:ext uri="{FF2B5EF4-FFF2-40B4-BE49-F238E27FC236}">
                <a16:creationId xmlns:a16="http://schemas.microsoft.com/office/drawing/2014/main" id="{DC639DB5-2803-5BE7-B704-D702B5B10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EF323-1271-8DBE-5FD2-F8E980833AA2}"/>
              </a:ext>
            </a:extLst>
          </p:cNvPr>
          <p:cNvSpPr>
            <a:spLocks noGrp="1"/>
          </p:cNvSpPr>
          <p:nvPr>
            <p:ph type="sldNum" sz="quarter" idx="12"/>
          </p:nvPr>
        </p:nvSpPr>
        <p:spPr/>
        <p:txBody>
          <a:bodyPr/>
          <a:lstStyle/>
          <a:p>
            <a:fld id="{6DC082D2-209A-4C8E-81A4-9FA0AC3831D6}" type="slidenum">
              <a:rPr lang="en-US" smtClean="0"/>
              <a:t>‹#›</a:t>
            </a:fld>
            <a:endParaRPr lang="en-US"/>
          </a:p>
        </p:txBody>
      </p:sp>
    </p:spTree>
    <p:extLst>
      <p:ext uri="{BB962C8B-B14F-4D97-AF65-F5344CB8AC3E}">
        <p14:creationId xmlns:p14="http://schemas.microsoft.com/office/powerpoint/2010/main" val="3425959206"/>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7A96-EADC-B485-7BEE-FFF341F7C4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915B74-3568-D11A-72E6-43D58A162A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BFB6FD-3C3C-E522-446D-4DA1D8BB025B}"/>
              </a:ext>
            </a:extLst>
          </p:cNvPr>
          <p:cNvSpPr>
            <a:spLocks noGrp="1"/>
          </p:cNvSpPr>
          <p:nvPr>
            <p:ph type="dt" sz="half" idx="10"/>
          </p:nvPr>
        </p:nvSpPr>
        <p:spPr/>
        <p:txBody>
          <a:bodyPr/>
          <a:lstStyle/>
          <a:p>
            <a:fld id="{6C76C0D2-4FEA-47D4-BCB5-610EF6B292BE}" type="datetimeFigureOut">
              <a:rPr lang="en-US" smtClean="0"/>
              <a:t>8/29/2022</a:t>
            </a:fld>
            <a:endParaRPr lang="en-US"/>
          </a:p>
        </p:txBody>
      </p:sp>
      <p:sp>
        <p:nvSpPr>
          <p:cNvPr id="5" name="Footer Placeholder 4">
            <a:extLst>
              <a:ext uri="{FF2B5EF4-FFF2-40B4-BE49-F238E27FC236}">
                <a16:creationId xmlns:a16="http://schemas.microsoft.com/office/drawing/2014/main" id="{25651167-6E13-6EAE-7EFB-F698D44A5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B999E5-D553-3A84-059A-40924FE00331}"/>
              </a:ext>
            </a:extLst>
          </p:cNvPr>
          <p:cNvSpPr>
            <a:spLocks noGrp="1"/>
          </p:cNvSpPr>
          <p:nvPr>
            <p:ph type="sldNum" sz="quarter" idx="12"/>
          </p:nvPr>
        </p:nvSpPr>
        <p:spPr/>
        <p:txBody>
          <a:bodyPr/>
          <a:lstStyle/>
          <a:p>
            <a:fld id="{6DC082D2-209A-4C8E-81A4-9FA0AC3831D6}" type="slidenum">
              <a:rPr lang="en-US" smtClean="0"/>
              <a:t>‹#›</a:t>
            </a:fld>
            <a:endParaRPr lang="en-US"/>
          </a:p>
        </p:txBody>
      </p:sp>
    </p:spTree>
    <p:extLst>
      <p:ext uri="{BB962C8B-B14F-4D97-AF65-F5344CB8AC3E}">
        <p14:creationId xmlns:p14="http://schemas.microsoft.com/office/powerpoint/2010/main" val="2469809162"/>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1A72-5A34-336A-353C-EDD69111F8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E3FE4B-205C-AC67-142A-09DF17201A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31A77E-AA85-136E-B453-93BB07BE25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D3D85A-DA70-9ED0-FFE8-8AF351EC517C}"/>
              </a:ext>
            </a:extLst>
          </p:cNvPr>
          <p:cNvSpPr>
            <a:spLocks noGrp="1"/>
          </p:cNvSpPr>
          <p:nvPr>
            <p:ph type="dt" sz="half" idx="10"/>
          </p:nvPr>
        </p:nvSpPr>
        <p:spPr/>
        <p:txBody>
          <a:bodyPr/>
          <a:lstStyle/>
          <a:p>
            <a:fld id="{6C76C0D2-4FEA-47D4-BCB5-610EF6B292BE}" type="datetimeFigureOut">
              <a:rPr lang="en-US" smtClean="0"/>
              <a:t>8/29/2022</a:t>
            </a:fld>
            <a:endParaRPr lang="en-US"/>
          </a:p>
        </p:txBody>
      </p:sp>
      <p:sp>
        <p:nvSpPr>
          <p:cNvPr id="6" name="Footer Placeholder 5">
            <a:extLst>
              <a:ext uri="{FF2B5EF4-FFF2-40B4-BE49-F238E27FC236}">
                <a16:creationId xmlns:a16="http://schemas.microsoft.com/office/drawing/2014/main" id="{FF65BD51-E28D-437D-1EF2-AC47F4000D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2813C4-36AA-DD33-3D0B-3FF901B715A0}"/>
              </a:ext>
            </a:extLst>
          </p:cNvPr>
          <p:cNvSpPr>
            <a:spLocks noGrp="1"/>
          </p:cNvSpPr>
          <p:nvPr>
            <p:ph type="sldNum" sz="quarter" idx="12"/>
          </p:nvPr>
        </p:nvSpPr>
        <p:spPr/>
        <p:txBody>
          <a:bodyPr/>
          <a:lstStyle/>
          <a:p>
            <a:fld id="{6DC082D2-209A-4C8E-81A4-9FA0AC3831D6}" type="slidenum">
              <a:rPr lang="en-US" smtClean="0"/>
              <a:t>‹#›</a:t>
            </a:fld>
            <a:endParaRPr lang="en-US"/>
          </a:p>
        </p:txBody>
      </p:sp>
    </p:spTree>
    <p:extLst>
      <p:ext uri="{BB962C8B-B14F-4D97-AF65-F5344CB8AC3E}">
        <p14:creationId xmlns:p14="http://schemas.microsoft.com/office/powerpoint/2010/main" val="1367267880"/>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07EF-2AA8-A6CC-926F-83BE6481B3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79B4A2-20BF-6D25-8F13-551233F83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720B87-8F06-6B0A-46DE-E7D6B4DCC7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E0ACF0-17C9-879A-ECD1-63D0D475C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402601-CE87-3C2A-F167-AB51C5F748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81991A-DE16-3498-8E28-C32464DC1280}"/>
              </a:ext>
            </a:extLst>
          </p:cNvPr>
          <p:cNvSpPr>
            <a:spLocks noGrp="1"/>
          </p:cNvSpPr>
          <p:nvPr>
            <p:ph type="dt" sz="half" idx="10"/>
          </p:nvPr>
        </p:nvSpPr>
        <p:spPr/>
        <p:txBody>
          <a:bodyPr/>
          <a:lstStyle/>
          <a:p>
            <a:fld id="{6C76C0D2-4FEA-47D4-BCB5-610EF6B292BE}" type="datetimeFigureOut">
              <a:rPr lang="en-US" smtClean="0"/>
              <a:t>8/29/2022</a:t>
            </a:fld>
            <a:endParaRPr lang="en-US"/>
          </a:p>
        </p:txBody>
      </p:sp>
      <p:sp>
        <p:nvSpPr>
          <p:cNvPr id="8" name="Footer Placeholder 7">
            <a:extLst>
              <a:ext uri="{FF2B5EF4-FFF2-40B4-BE49-F238E27FC236}">
                <a16:creationId xmlns:a16="http://schemas.microsoft.com/office/drawing/2014/main" id="{A8F5370F-5DB7-C39D-7F74-D71B1D3B82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07A54D-1965-A7EF-2F49-EAC9619F87E6}"/>
              </a:ext>
            </a:extLst>
          </p:cNvPr>
          <p:cNvSpPr>
            <a:spLocks noGrp="1"/>
          </p:cNvSpPr>
          <p:nvPr>
            <p:ph type="sldNum" sz="quarter" idx="12"/>
          </p:nvPr>
        </p:nvSpPr>
        <p:spPr/>
        <p:txBody>
          <a:bodyPr/>
          <a:lstStyle/>
          <a:p>
            <a:fld id="{6DC082D2-209A-4C8E-81A4-9FA0AC3831D6}" type="slidenum">
              <a:rPr lang="en-US" smtClean="0"/>
              <a:t>‹#›</a:t>
            </a:fld>
            <a:endParaRPr lang="en-US"/>
          </a:p>
        </p:txBody>
      </p:sp>
    </p:spTree>
    <p:extLst>
      <p:ext uri="{BB962C8B-B14F-4D97-AF65-F5344CB8AC3E}">
        <p14:creationId xmlns:p14="http://schemas.microsoft.com/office/powerpoint/2010/main" val="2265515352"/>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4FDD-271E-8546-26DC-CE8F8E6827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72A967-0F35-C722-04CC-D7A3EDDFEDF4}"/>
              </a:ext>
            </a:extLst>
          </p:cNvPr>
          <p:cNvSpPr>
            <a:spLocks noGrp="1"/>
          </p:cNvSpPr>
          <p:nvPr>
            <p:ph type="dt" sz="half" idx="10"/>
          </p:nvPr>
        </p:nvSpPr>
        <p:spPr/>
        <p:txBody>
          <a:bodyPr/>
          <a:lstStyle/>
          <a:p>
            <a:fld id="{6C76C0D2-4FEA-47D4-BCB5-610EF6B292BE}" type="datetimeFigureOut">
              <a:rPr lang="en-US" smtClean="0"/>
              <a:t>8/29/2022</a:t>
            </a:fld>
            <a:endParaRPr lang="en-US"/>
          </a:p>
        </p:txBody>
      </p:sp>
      <p:sp>
        <p:nvSpPr>
          <p:cNvPr id="4" name="Footer Placeholder 3">
            <a:extLst>
              <a:ext uri="{FF2B5EF4-FFF2-40B4-BE49-F238E27FC236}">
                <a16:creationId xmlns:a16="http://schemas.microsoft.com/office/drawing/2014/main" id="{441D175A-9402-A107-FFFD-7C535117C6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888046-552D-0C5B-2873-2DF58D094976}"/>
              </a:ext>
            </a:extLst>
          </p:cNvPr>
          <p:cNvSpPr>
            <a:spLocks noGrp="1"/>
          </p:cNvSpPr>
          <p:nvPr>
            <p:ph type="sldNum" sz="quarter" idx="12"/>
          </p:nvPr>
        </p:nvSpPr>
        <p:spPr/>
        <p:txBody>
          <a:bodyPr/>
          <a:lstStyle/>
          <a:p>
            <a:fld id="{6DC082D2-209A-4C8E-81A4-9FA0AC3831D6}" type="slidenum">
              <a:rPr lang="en-US" smtClean="0"/>
              <a:t>‹#›</a:t>
            </a:fld>
            <a:endParaRPr lang="en-US"/>
          </a:p>
        </p:txBody>
      </p:sp>
    </p:spTree>
    <p:extLst>
      <p:ext uri="{BB962C8B-B14F-4D97-AF65-F5344CB8AC3E}">
        <p14:creationId xmlns:p14="http://schemas.microsoft.com/office/powerpoint/2010/main" val="3719103522"/>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2256DF-B573-1C69-D9E4-C73F3FE71F23}"/>
              </a:ext>
            </a:extLst>
          </p:cNvPr>
          <p:cNvSpPr>
            <a:spLocks noGrp="1"/>
          </p:cNvSpPr>
          <p:nvPr>
            <p:ph type="dt" sz="half" idx="10"/>
          </p:nvPr>
        </p:nvSpPr>
        <p:spPr/>
        <p:txBody>
          <a:bodyPr/>
          <a:lstStyle/>
          <a:p>
            <a:fld id="{6C76C0D2-4FEA-47D4-BCB5-610EF6B292BE}" type="datetimeFigureOut">
              <a:rPr lang="en-US" smtClean="0"/>
              <a:t>8/29/2022</a:t>
            </a:fld>
            <a:endParaRPr lang="en-US"/>
          </a:p>
        </p:txBody>
      </p:sp>
      <p:sp>
        <p:nvSpPr>
          <p:cNvPr id="3" name="Footer Placeholder 2">
            <a:extLst>
              <a:ext uri="{FF2B5EF4-FFF2-40B4-BE49-F238E27FC236}">
                <a16:creationId xmlns:a16="http://schemas.microsoft.com/office/drawing/2014/main" id="{7F8D2362-4166-B6CA-1625-D8DF72AAF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6F95EC-82CF-CB5E-9668-AB9DB892B4AF}"/>
              </a:ext>
            </a:extLst>
          </p:cNvPr>
          <p:cNvSpPr>
            <a:spLocks noGrp="1"/>
          </p:cNvSpPr>
          <p:nvPr>
            <p:ph type="sldNum" sz="quarter" idx="12"/>
          </p:nvPr>
        </p:nvSpPr>
        <p:spPr/>
        <p:txBody>
          <a:bodyPr/>
          <a:lstStyle/>
          <a:p>
            <a:fld id="{6DC082D2-209A-4C8E-81A4-9FA0AC3831D6}" type="slidenum">
              <a:rPr lang="en-US" smtClean="0"/>
              <a:t>‹#›</a:t>
            </a:fld>
            <a:endParaRPr lang="en-US"/>
          </a:p>
        </p:txBody>
      </p:sp>
    </p:spTree>
    <p:extLst>
      <p:ext uri="{BB962C8B-B14F-4D97-AF65-F5344CB8AC3E}">
        <p14:creationId xmlns:p14="http://schemas.microsoft.com/office/powerpoint/2010/main" val="2989877295"/>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637D-5481-A930-B583-1E375AD7E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0A6E1F-7D1E-5654-944E-546DCAF9A2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D7DA30-40A7-7EAD-7AAE-AE61B99E9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F34E7A-DF1D-A6E5-A8A4-10ABED61BE14}"/>
              </a:ext>
            </a:extLst>
          </p:cNvPr>
          <p:cNvSpPr>
            <a:spLocks noGrp="1"/>
          </p:cNvSpPr>
          <p:nvPr>
            <p:ph type="dt" sz="half" idx="10"/>
          </p:nvPr>
        </p:nvSpPr>
        <p:spPr/>
        <p:txBody>
          <a:bodyPr/>
          <a:lstStyle/>
          <a:p>
            <a:fld id="{6C76C0D2-4FEA-47D4-BCB5-610EF6B292BE}" type="datetimeFigureOut">
              <a:rPr lang="en-US" smtClean="0"/>
              <a:t>8/29/2022</a:t>
            </a:fld>
            <a:endParaRPr lang="en-US"/>
          </a:p>
        </p:txBody>
      </p:sp>
      <p:sp>
        <p:nvSpPr>
          <p:cNvPr id="6" name="Footer Placeholder 5">
            <a:extLst>
              <a:ext uri="{FF2B5EF4-FFF2-40B4-BE49-F238E27FC236}">
                <a16:creationId xmlns:a16="http://schemas.microsoft.com/office/drawing/2014/main" id="{60AA786E-2AC6-8865-CAB9-0C0AB1C53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AE6847-BF0C-C24B-713C-53FAE7F6DECD}"/>
              </a:ext>
            </a:extLst>
          </p:cNvPr>
          <p:cNvSpPr>
            <a:spLocks noGrp="1"/>
          </p:cNvSpPr>
          <p:nvPr>
            <p:ph type="sldNum" sz="quarter" idx="12"/>
          </p:nvPr>
        </p:nvSpPr>
        <p:spPr/>
        <p:txBody>
          <a:bodyPr/>
          <a:lstStyle/>
          <a:p>
            <a:fld id="{6DC082D2-209A-4C8E-81A4-9FA0AC3831D6}" type="slidenum">
              <a:rPr lang="en-US" smtClean="0"/>
              <a:t>‹#›</a:t>
            </a:fld>
            <a:endParaRPr lang="en-US"/>
          </a:p>
        </p:txBody>
      </p:sp>
    </p:spTree>
    <p:extLst>
      <p:ext uri="{BB962C8B-B14F-4D97-AF65-F5344CB8AC3E}">
        <p14:creationId xmlns:p14="http://schemas.microsoft.com/office/powerpoint/2010/main" val="2036194070"/>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E8C2-D7A6-7950-48E6-33A312DD7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9E44EB-A499-D3EB-88A0-AC484E270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A9ED99-D44C-1A23-DAD1-32DDBC1A7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BE1796-6C7F-EB83-180B-999D1E4A8086}"/>
              </a:ext>
            </a:extLst>
          </p:cNvPr>
          <p:cNvSpPr>
            <a:spLocks noGrp="1"/>
          </p:cNvSpPr>
          <p:nvPr>
            <p:ph type="dt" sz="half" idx="10"/>
          </p:nvPr>
        </p:nvSpPr>
        <p:spPr/>
        <p:txBody>
          <a:bodyPr/>
          <a:lstStyle/>
          <a:p>
            <a:fld id="{6C76C0D2-4FEA-47D4-BCB5-610EF6B292BE}" type="datetimeFigureOut">
              <a:rPr lang="en-US" smtClean="0"/>
              <a:t>8/29/2022</a:t>
            </a:fld>
            <a:endParaRPr lang="en-US"/>
          </a:p>
        </p:txBody>
      </p:sp>
      <p:sp>
        <p:nvSpPr>
          <p:cNvPr id="6" name="Footer Placeholder 5">
            <a:extLst>
              <a:ext uri="{FF2B5EF4-FFF2-40B4-BE49-F238E27FC236}">
                <a16:creationId xmlns:a16="http://schemas.microsoft.com/office/drawing/2014/main" id="{B258FD00-14EC-BB75-87CA-77CC6773C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39204-20E7-BF4D-9E0A-DC9D8E95E2DD}"/>
              </a:ext>
            </a:extLst>
          </p:cNvPr>
          <p:cNvSpPr>
            <a:spLocks noGrp="1"/>
          </p:cNvSpPr>
          <p:nvPr>
            <p:ph type="sldNum" sz="quarter" idx="12"/>
          </p:nvPr>
        </p:nvSpPr>
        <p:spPr/>
        <p:txBody>
          <a:bodyPr/>
          <a:lstStyle/>
          <a:p>
            <a:fld id="{6DC082D2-209A-4C8E-81A4-9FA0AC3831D6}" type="slidenum">
              <a:rPr lang="en-US" smtClean="0"/>
              <a:t>‹#›</a:t>
            </a:fld>
            <a:endParaRPr lang="en-US"/>
          </a:p>
        </p:txBody>
      </p:sp>
    </p:spTree>
    <p:extLst>
      <p:ext uri="{BB962C8B-B14F-4D97-AF65-F5344CB8AC3E}">
        <p14:creationId xmlns:p14="http://schemas.microsoft.com/office/powerpoint/2010/main" val="3882943860"/>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0CCE24-B3BC-DEF4-4629-2ACE6B58EB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B2C719-3181-73DC-8731-8B9695B0F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0FD04-8D22-EF55-61B3-43BFAC01E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6C0D2-4FEA-47D4-BCB5-610EF6B292BE}" type="datetimeFigureOut">
              <a:rPr lang="en-US" smtClean="0"/>
              <a:t>8/29/2022</a:t>
            </a:fld>
            <a:endParaRPr lang="en-US"/>
          </a:p>
        </p:txBody>
      </p:sp>
      <p:sp>
        <p:nvSpPr>
          <p:cNvPr id="5" name="Footer Placeholder 4">
            <a:extLst>
              <a:ext uri="{FF2B5EF4-FFF2-40B4-BE49-F238E27FC236}">
                <a16:creationId xmlns:a16="http://schemas.microsoft.com/office/drawing/2014/main" id="{8F84EFCE-CFA2-0200-CB3E-985B32AE38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E1BD1E-21D2-6323-9399-C7DC3E086C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082D2-209A-4C8E-81A4-9FA0AC3831D6}" type="slidenum">
              <a:rPr lang="en-US" smtClean="0"/>
              <a:t>‹#›</a:t>
            </a:fld>
            <a:endParaRPr lang="en-US"/>
          </a:p>
        </p:txBody>
      </p:sp>
    </p:spTree>
    <p:extLst>
      <p:ext uri="{BB962C8B-B14F-4D97-AF65-F5344CB8AC3E}">
        <p14:creationId xmlns:p14="http://schemas.microsoft.com/office/powerpoint/2010/main" val="143513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cid:277065217097184847028365" TargetMode="External"/><Relationship Id="rId5" Type="http://schemas.openxmlformats.org/officeDocument/2006/relationships/image" Target="../media/image12.jpeg"/><Relationship Id="rId4" Type="http://schemas.openxmlformats.org/officeDocument/2006/relationships/hyperlink" Target="http://www.deborahpryc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7702-C0F0-FCA5-5AAB-4081EA8664D5}"/>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E6B88F06-D7A5-4D12-133E-5B5707A98F44}"/>
              </a:ext>
            </a:extLst>
          </p:cNvPr>
          <p:cNvPicPr>
            <a:picLocks noChangeAspect="1"/>
          </p:cNvPicPr>
          <p:nvPr/>
        </p:nvPicPr>
        <p:blipFill>
          <a:blip r:embed="rId2"/>
          <a:stretch>
            <a:fillRect/>
          </a:stretch>
        </p:blipFill>
        <p:spPr>
          <a:xfrm>
            <a:off x="589280" y="322348"/>
            <a:ext cx="10993119" cy="6224810"/>
          </a:xfrm>
          <a:prstGeom prst="rect">
            <a:avLst/>
          </a:prstGeom>
        </p:spPr>
      </p:pic>
    </p:spTree>
    <p:extLst>
      <p:ext uri="{BB962C8B-B14F-4D97-AF65-F5344CB8AC3E}">
        <p14:creationId xmlns:p14="http://schemas.microsoft.com/office/powerpoint/2010/main" val="29164817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575513-C724-73EF-B7A3-769B4F40D567}"/>
              </a:ext>
            </a:extLst>
          </p:cNvPr>
          <p:cNvSpPr>
            <a:spLocks noGrp="1"/>
          </p:cNvSpPr>
          <p:nvPr>
            <p:ph type="title"/>
          </p:nvPr>
        </p:nvSpPr>
        <p:spPr>
          <a:xfrm>
            <a:off x="960120" y="530225"/>
            <a:ext cx="3632200" cy="1325563"/>
          </a:xfrm>
        </p:spPr>
        <p:txBody>
          <a:bodyPr>
            <a:normAutofit/>
          </a:bodyPr>
          <a:lstStyle/>
          <a:p>
            <a:r>
              <a:rPr lang="en-US" sz="3200" b="1" dirty="0"/>
              <a:t>Hawaiian Punch</a:t>
            </a:r>
            <a:br>
              <a:rPr lang="en-US" sz="3600" b="1" dirty="0"/>
            </a:br>
            <a:r>
              <a:rPr lang="en-US" sz="2500" i="1" dirty="0"/>
              <a:t>by</a:t>
            </a:r>
            <a:r>
              <a:rPr lang="en-US" sz="2500" dirty="0"/>
              <a:t> Natalie Moore,</a:t>
            </a:r>
            <a:br>
              <a:rPr lang="en-US" sz="2500" dirty="0"/>
            </a:br>
            <a:r>
              <a:rPr lang="en-US" sz="2500" dirty="0"/>
              <a:t>Gatineau, Quebec</a:t>
            </a:r>
          </a:p>
        </p:txBody>
      </p:sp>
      <p:pic>
        <p:nvPicPr>
          <p:cNvPr id="6" name="Picture 5" descr="A plate on a table&#10;&#10;Description automatically generated with low confidence">
            <a:extLst>
              <a:ext uri="{FF2B5EF4-FFF2-40B4-BE49-F238E27FC236}">
                <a16:creationId xmlns:a16="http://schemas.microsoft.com/office/drawing/2014/main" id="{84FD3C21-1CBB-277B-15A4-6395443A5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328535"/>
            <a:ext cx="5670697" cy="4253023"/>
          </a:xfrm>
          <a:prstGeom prst="rect">
            <a:avLst/>
          </a:prstGeom>
        </p:spPr>
      </p:pic>
      <p:pic>
        <p:nvPicPr>
          <p:cNvPr id="8" name="Picture 7" descr="A picture containing table, indoor&#10;&#10;Description automatically generated">
            <a:extLst>
              <a:ext uri="{FF2B5EF4-FFF2-40B4-BE49-F238E27FC236}">
                <a16:creationId xmlns:a16="http://schemas.microsoft.com/office/drawing/2014/main" id="{BD5E386D-3939-9059-F609-F90F36BFE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555" y="22225"/>
            <a:ext cx="5143500" cy="6858000"/>
          </a:xfrm>
          <a:prstGeom prst="rect">
            <a:avLst/>
          </a:prstGeom>
        </p:spPr>
      </p:pic>
    </p:spTree>
    <p:extLst>
      <p:ext uri="{BB962C8B-B14F-4D97-AF65-F5344CB8AC3E}">
        <p14:creationId xmlns:p14="http://schemas.microsoft.com/office/powerpoint/2010/main" val="1415026317"/>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66BE-46DC-8FFC-7DB8-C63DC83B8EAB}"/>
              </a:ext>
            </a:extLst>
          </p:cNvPr>
          <p:cNvSpPr>
            <a:spLocks noGrp="1"/>
          </p:cNvSpPr>
          <p:nvPr>
            <p:ph type="title"/>
          </p:nvPr>
        </p:nvSpPr>
        <p:spPr>
          <a:xfrm>
            <a:off x="125816" y="851566"/>
            <a:ext cx="3023783" cy="1871314"/>
          </a:xfrm>
        </p:spPr>
        <p:txBody>
          <a:bodyPr>
            <a:normAutofit/>
          </a:bodyPr>
          <a:lstStyle/>
          <a:p>
            <a:r>
              <a:rPr lang="en-US" sz="3600" b="1" dirty="0"/>
              <a:t>Love BPW to Bits</a:t>
            </a:r>
            <a:br>
              <a:rPr lang="en-US" sz="3600" b="1" dirty="0"/>
            </a:br>
            <a:r>
              <a:rPr lang="en-US" sz="2800" i="1" dirty="0"/>
              <a:t>by</a:t>
            </a:r>
            <a:r>
              <a:rPr lang="en-US" sz="2800" dirty="0"/>
              <a:t> Jessica Rotolo,</a:t>
            </a:r>
            <a:br>
              <a:rPr lang="en-US" sz="2800" dirty="0"/>
            </a:br>
            <a:r>
              <a:rPr lang="en-US" sz="2800" dirty="0"/>
              <a:t>Toronto, Ontario</a:t>
            </a:r>
          </a:p>
        </p:txBody>
      </p:sp>
      <p:pic>
        <p:nvPicPr>
          <p:cNvPr id="4" name="Picture 3">
            <a:extLst>
              <a:ext uri="{FF2B5EF4-FFF2-40B4-BE49-F238E27FC236}">
                <a16:creationId xmlns:a16="http://schemas.microsoft.com/office/drawing/2014/main" id="{519F6EDE-C97D-E5FC-1CF5-25A75FA7C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0" y="0"/>
            <a:ext cx="8875830" cy="6858000"/>
          </a:xfrm>
          <a:prstGeom prst="rect">
            <a:avLst/>
          </a:prstGeom>
        </p:spPr>
      </p:pic>
      <p:sp>
        <p:nvSpPr>
          <p:cNvPr id="3" name="TextBox 2">
            <a:extLst>
              <a:ext uri="{FF2B5EF4-FFF2-40B4-BE49-F238E27FC236}">
                <a16:creationId xmlns:a16="http://schemas.microsoft.com/office/drawing/2014/main" id="{EEF6820C-9B39-9356-0494-FFDF90A3CC3A}"/>
              </a:ext>
            </a:extLst>
          </p:cNvPr>
          <p:cNvSpPr txBox="1"/>
          <p:nvPr/>
        </p:nvSpPr>
        <p:spPr>
          <a:xfrm>
            <a:off x="335280" y="3429000"/>
            <a:ext cx="2692400" cy="2308324"/>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Jessica – ‘I</a:t>
            </a:r>
            <a:r>
              <a:rPr lang="en-CA" sz="1800" b="0" i="0" u="none" strike="noStrike" baseline="0" dirty="0">
                <a:latin typeface="Arial" panose="020B0604020202020204" pitchFamily="34" charset="0"/>
                <a:cs typeface="Arial" panose="020B0604020202020204" pitchFamily="34" charset="0"/>
              </a:rPr>
              <a:t> was born with Down Syndrome. I have been painting my hearts since I was 4 years old. They help me express my love to family, friends and the world.’</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629951"/>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C7EA-26DE-E1DD-8FD4-B4AD3C67CC64}"/>
              </a:ext>
            </a:extLst>
          </p:cNvPr>
          <p:cNvSpPr>
            <a:spLocks noGrp="1"/>
          </p:cNvSpPr>
          <p:nvPr>
            <p:ph type="title"/>
          </p:nvPr>
        </p:nvSpPr>
        <p:spPr>
          <a:xfrm>
            <a:off x="5200098" y="714248"/>
            <a:ext cx="5488222" cy="1241552"/>
          </a:xfrm>
        </p:spPr>
        <p:txBody>
          <a:bodyPr>
            <a:normAutofit fontScale="90000"/>
          </a:bodyPr>
          <a:lstStyle/>
          <a:p>
            <a:r>
              <a:rPr lang="en-CA" sz="3600" b="1" dirty="0"/>
              <a:t>Thank you to Jurors </a:t>
            </a:r>
            <a:br>
              <a:rPr lang="en-CA" sz="3600" b="1" dirty="0"/>
            </a:br>
            <a:r>
              <a:rPr lang="en-CA" sz="3600" b="1" dirty="0"/>
              <a:t>Maide Yazar and Deborah Pryce</a:t>
            </a:r>
            <a:endParaRPr lang="en-CA" b="1" dirty="0"/>
          </a:p>
        </p:txBody>
      </p:sp>
      <p:pic>
        <p:nvPicPr>
          <p:cNvPr id="4" name="Picture 3" descr="Logo, company name&#10;&#10;Description automatically generated">
            <a:extLst>
              <a:ext uri="{FF2B5EF4-FFF2-40B4-BE49-F238E27FC236}">
                <a16:creationId xmlns:a16="http://schemas.microsoft.com/office/drawing/2014/main" id="{300E0CD6-F7DB-9D98-7B38-6FA3A0098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472" y="983488"/>
            <a:ext cx="3023616" cy="1944624"/>
          </a:xfrm>
          <a:prstGeom prst="rect">
            <a:avLst/>
          </a:prstGeom>
        </p:spPr>
      </p:pic>
      <p:pic>
        <p:nvPicPr>
          <p:cNvPr id="1030" name="Picture 6">
            <a:extLst>
              <a:ext uri="{FF2B5EF4-FFF2-40B4-BE49-F238E27FC236}">
                <a16:creationId xmlns:a16="http://schemas.microsoft.com/office/drawing/2014/main" id="{4AD0FE70-B7AE-D1C4-5AD2-748123DEC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640" y="3293745"/>
            <a:ext cx="1676400" cy="23431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CCA120-93EF-5570-B65C-41C9DA4ED86F}"/>
              </a:ext>
            </a:extLst>
          </p:cNvPr>
          <p:cNvSpPr txBox="1"/>
          <p:nvPr/>
        </p:nvSpPr>
        <p:spPr>
          <a:xfrm>
            <a:off x="1757680" y="5679362"/>
            <a:ext cx="3078792" cy="923330"/>
          </a:xfrm>
          <a:prstGeom prst="rect">
            <a:avLst/>
          </a:prstGeom>
          <a:noFill/>
        </p:spPr>
        <p:txBody>
          <a:bodyPr wrap="none" rtlCol="0">
            <a:spAutoFit/>
          </a:bodyPr>
          <a:lstStyle/>
          <a:p>
            <a:r>
              <a:rPr lang="en-CA" dirty="0">
                <a:latin typeface="Arial" panose="020B0604020202020204" pitchFamily="34" charset="0"/>
                <a:cs typeface="Arial" panose="020B0604020202020204" pitchFamily="34" charset="0"/>
              </a:rPr>
              <a:t>Maide Yazar, </a:t>
            </a:r>
          </a:p>
          <a:p>
            <a:r>
              <a:rPr lang="en-CA" dirty="0">
                <a:latin typeface="Arial" panose="020B0604020202020204" pitchFamily="34" charset="0"/>
                <a:cs typeface="Arial" panose="020B0604020202020204" pitchFamily="34" charset="0"/>
              </a:rPr>
              <a:t>North Toronto BPW Member</a:t>
            </a:r>
          </a:p>
          <a:p>
            <a:r>
              <a:rPr lang="en-CA" dirty="0">
                <a:latin typeface="Arial" panose="020B0604020202020204" pitchFamily="34" charset="0"/>
                <a:cs typeface="Arial" panose="020B0604020202020204" pitchFamily="34" charset="0"/>
              </a:rPr>
              <a:t>Lead, Art Competition Team</a:t>
            </a:r>
          </a:p>
        </p:txBody>
      </p:sp>
      <p:sp>
        <p:nvSpPr>
          <p:cNvPr id="11" name="TextBox 10">
            <a:extLst>
              <a:ext uri="{FF2B5EF4-FFF2-40B4-BE49-F238E27FC236}">
                <a16:creationId xmlns:a16="http://schemas.microsoft.com/office/drawing/2014/main" id="{DFD67343-B21D-1467-85AE-290662FA971B}"/>
              </a:ext>
            </a:extLst>
          </p:cNvPr>
          <p:cNvSpPr txBox="1"/>
          <p:nvPr/>
        </p:nvSpPr>
        <p:spPr>
          <a:xfrm>
            <a:off x="8794680" y="3730169"/>
            <a:ext cx="2903359" cy="1754326"/>
          </a:xfrm>
          <a:prstGeom prst="rect">
            <a:avLst/>
          </a:prstGeom>
          <a:noFill/>
        </p:spPr>
        <p:txBody>
          <a:bodyPr wrap="none" rtlCol="0">
            <a:spAutoFit/>
          </a:bodyPr>
          <a:lstStyle/>
          <a:p>
            <a:r>
              <a:rPr lang="en-CA" sz="1800" dirty="0">
                <a:effectLst/>
                <a:latin typeface="Arial" panose="020B0604020202020204" pitchFamily="34" charset="0"/>
                <a:ea typeface="Calibri" panose="020F0502020204030204" pitchFamily="34" charset="0"/>
                <a:cs typeface="Arial" panose="020B0604020202020204" pitchFamily="34" charset="0"/>
              </a:rPr>
              <a:t>Deborah Pryce</a:t>
            </a:r>
          </a:p>
          <a:p>
            <a:r>
              <a:rPr lang="en-CA" sz="1800" dirty="0">
                <a:effectLst/>
                <a:latin typeface="Arial" panose="020B0604020202020204" pitchFamily="34" charset="0"/>
                <a:ea typeface="Calibri" panose="020F0502020204030204" pitchFamily="34" charset="0"/>
                <a:cs typeface="Arial" panose="020B0604020202020204" pitchFamily="34" charset="0"/>
              </a:rPr>
              <a:t>Multi Media Artist,</a:t>
            </a:r>
          </a:p>
          <a:p>
            <a:r>
              <a:rPr lang="en-CA" sz="1800" dirty="0">
                <a:effectLst/>
                <a:latin typeface="Arial" panose="020B0604020202020204" pitchFamily="34" charset="0"/>
                <a:ea typeface="Calibri" panose="020F0502020204030204" pitchFamily="34" charset="0"/>
                <a:cs typeface="Arial" panose="020B0604020202020204" pitchFamily="34" charset="0"/>
              </a:rPr>
              <a:t>Creating and Living Large</a:t>
            </a:r>
          </a:p>
          <a:p>
            <a:r>
              <a:rPr lang="en-CA" sz="1800" dirty="0">
                <a:effectLst/>
                <a:latin typeface="Arial" panose="020B0604020202020204" pitchFamily="34" charset="0"/>
                <a:ea typeface="Calibri" panose="020F0502020204030204" pitchFamily="34" charset="0"/>
                <a:cs typeface="Arial" panose="020B0604020202020204" pitchFamily="34" charset="0"/>
              </a:rPr>
              <a:t>in Lunenburg, Nova Scotia</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4"/>
              </a:rPr>
              <a:t>www.deborahpryce.com</a:t>
            </a:r>
            <a:r>
              <a:rPr lang="en-CA" dirty="0">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C2C44E0D-DB69-2421-4CE8-1DED600F839F}"/>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096000" y="3390187"/>
            <a:ext cx="2246708" cy="2246708"/>
          </a:xfrm>
          <a:prstGeom prst="rect">
            <a:avLst/>
          </a:prstGeom>
          <a:noFill/>
          <a:ln>
            <a:noFill/>
          </a:ln>
        </p:spPr>
      </p:pic>
    </p:spTree>
    <p:extLst>
      <p:ext uri="{BB962C8B-B14F-4D97-AF65-F5344CB8AC3E}">
        <p14:creationId xmlns:p14="http://schemas.microsoft.com/office/powerpoint/2010/main" val="2721195574"/>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C7EA-26DE-E1DD-8FD4-B4AD3C67CC64}"/>
              </a:ext>
            </a:extLst>
          </p:cNvPr>
          <p:cNvSpPr>
            <a:spLocks noGrp="1"/>
          </p:cNvSpPr>
          <p:nvPr>
            <p:ph type="title"/>
          </p:nvPr>
        </p:nvSpPr>
        <p:spPr>
          <a:xfrm>
            <a:off x="5887720" y="1426845"/>
            <a:ext cx="2870200" cy="1501267"/>
          </a:xfrm>
        </p:spPr>
        <p:txBody>
          <a:bodyPr>
            <a:normAutofit fontScale="90000"/>
          </a:bodyPr>
          <a:lstStyle/>
          <a:p>
            <a:r>
              <a:rPr lang="en-CA" b="1" dirty="0"/>
              <a:t>Juror Comments</a:t>
            </a:r>
            <a:br>
              <a:rPr lang="en-CA" b="1" dirty="0"/>
            </a:br>
            <a:endParaRPr lang="en-CA" b="1" dirty="0"/>
          </a:p>
        </p:txBody>
      </p:sp>
      <p:pic>
        <p:nvPicPr>
          <p:cNvPr id="4" name="Picture 3" descr="Logo, company name&#10;&#10;Description automatically generated">
            <a:extLst>
              <a:ext uri="{FF2B5EF4-FFF2-40B4-BE49-F238E27FC236}">
                <a16:creationId xmlns:a16="http://schemas.microsoft.com/office/drawing/2014/main" id="{300E0CD6-F7DB-9D98-7B38-6FA3A0098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472" y="983488"/>
            <a:ext cx="3023616" cy="1944624"/>
          </a:xfrm>
          <a:prstGeom prst="rect">
            <a:avLst/>
          </a:prstGeom>
        </p:spPr>
      </p:pic>
      <p:sp>
        <p:nvSpPr>
          <p:cNvPr id="3" name="TextBox 2">
            <a:extLst>
              <a:ext uri="{FF2B5EF4-FFF2-40B4-BE49-F238E27FC236}">
                <a16:creationId xmlns:a16="http://schemas.microsoft.com/office/drawing/2014/main" id="{8935AB7E-69CF-392D-B317-A290FE1783E6}"/>
              </a:ext>
            </a:extLst>
          </p:cNvPr>
          <p:cNvSpPr txBox="1"/>
          <p:nvPr/>
        </p:nvSpPr>
        <p:spPr>
          <a:xfrm>
            <a:off x="1109472" y="3743801"/>
            <a:ext cx="8615680" cy="1754326"/>
          </a:xfrm>
          <a:prstGeom prst="rect">
            <a:avLst/>
          </a:prstGeom>
          <a:noFill/>
        </p:spPr>
        <p:txBody>
          <a:bodyPr wrap="square" rtlCol="0">
            <a:spAutoFit/>
          </a:bodyPr>
          <a:lstStyle/>
          <a:p>
            <a:pPr algn="just"/>
            <a:r>
              <a:rPr lang="en-CA" sz="1800" dirty="0">
                <a:effectLst/>
                <a:latin typeface="Arial" panose="020B0604020202020204" pitchFamily="34" charset="0"/>
                <a:ea typeface="Calibri" panose="020F0502020204030204" pitchFamily="34" charset="0"/>
              </a:rPr>
              <a:t>Seven (7) pieces of art were submitted to the competition. Entrants were from Manitoba, Ontario and Quebec and ranged in age from 16 to 34. The media they used included ink, micron paint, acrylic paint, glass beads, blown glass, and water colour. All entries provided inspiring statements, and it was easy to see the influence of the feminine in the art. A difficult choice has been made. We prioritized those with clear messages of "Expanding Possibilities Together". </a:t>
            </a:r>
            <a:endParaRPr lang="en-CA"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59940999"/>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C7EA-26DE-E1DD-8FD4-B4AD3C67CC64}"/>
              </a:ext>
            </a:extLst>
          </p:cNvPr>
          <p:cNvSpPr>
            <a:spLocks noGrp="1"/>
          </p:cNvSpPr>
          <p:nvPr>
            <p:ph type="title"/>
          </p:nvPr>
        </p:nvSpPr>
        <p:spPr>
          <a:xfrm>
            <a:off x="1193800" y="3514725"/>
            <a:ext cx="10515600" cy="1325563"/>
          </a:xfrm>
        </p:spPr>
        <p:txBody>
          <a:bodyPr/>
          <a:lstStyle/>
          <a:p>
            <a:r>
              <a:rPr lang="en-CA" dirty="0"/>
              <a:t>Recipients of $1,000 Cash Scholarships Each</a:t>
            </a:r>
          </a:p>
        </p:txBody>
      </p:sp>
      <p:pic>
        <p:nvPicPr>
          <p:cNvPr id="4" name="Picture 3" descr="Logo, company name&#10;&#10;Description automatically generated">
            <a:extLst>
              <a:ext uri="{FF2B5EF4-FFF2-40B4-BE49-F238E27FC236}">
                <a16:creationId xmlns:a16="http://schemas.microsoft.com/office/drawing/2014/main" id="{300E0CD6-F7DB-9D98-7B38-6FA3A0098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472" y="983488"/>
            <a:ext cx="3023616" cy="1944624"/>
          </a:xfrm>
          <a:prstGeom prst="rect">
            <a:avLst/>
          </a:prstGeom>
        </p:spPr>
      </p:pic>
    </p:spTree>
    <p:extLst>
      <p:ext uri="{BB962C8B-B14F-4D97-AF65-F5344CB8AC3E}">
        <p14:creationId xmlns:p14="http://schemas.microsoft.com/office/powerpoint/2010/main" val="91748010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47DA7A-A691-D3D7-B283-B072396E56DC}"/>
              </a:ext>
            </a:extLst>
          </p:cNvPr>
          <p:cNvSpPr>
            <a:spLocks noGrp="1"/>
          </p:cNvSpPr>
          <p:nvPr>
            <p:ph type="title"/>
          </p:nvPr>
        </p:nvSpPr>
        <p:spPr>
          <a:xfrm>
            <a:off x="769532" y="657663"/>
            <a:ext cx="3937000" cy="1280795"/>
          </a:xfrm>
        </p:spPr>
        <p:txBody>
          <a:bodyPr>
            <a:normAutofit fontScale="90000"/>
          </a:bodyPr>
          <a:lstStyle/>
          <a:p>
            <a:r>
              <a:rPr lang="en-US" sz="3600" b="1" dirty="0"/>
              <a:t>Celestial Bodies </a:t>
            </a:r>
            <a:br>
              <a:rPr lang="en-US" sz="3600" b="1" dirty="0"/>
            </a:br>
            <a:r>
              <a:rPr lang="en-US" sz="2800" i="1" dirty="0"/>
              <a:t>by</a:t>
            </a:r>
            <a:r>
              <a:rPr lang="en-US" sz="2800" dirty="0"/>
              <a:t> Autumn Davies, </a:t>
            </a:r>
            <a:br>
              <a:rPr lang="en-US" sz="2800" dirty="0"/>
            </a:br>
            <a:r>
              <a:rPr lang="en-US" sz="2800" dirty="0"/>
              <a:t>Belleville, Ontario</a:t>
            </a:r>
          </a:p>
        </p:txBody>
      </p:sp>
      <p:pic>
        <p:nvPicPr>
          <p:cNvPr id="6" name="Picture 5" descr="A picture containing diagram&#10;&#10;Description automatically generated">
            <a:extLst>
              <a:ext uri="{FF2B5EF4-FFF2-40B4-BE49-F238E27FC236}">
                <a16:creationId xmlns:a16="http://schemas.microsoft.com/office/drawing/2014/main" id="{2B912BA7-3F67-309F-6C3B-D3A575952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120" y="30480"/>
            <a:ext cx="6858000" cy="6858000"/>
          </a:xfrm>
          <a:prstGeom prst="rect">
            <a:avLst/>
          </a:prstGeom>
        </p:spPr>
      </p:pic>
      <p:sp>
        <p:nvSpPr>
          <p:cNvPr id="3" name="TextBox 2">
            <a:extLst>
              <a:ext uri="{FF2B5EF4-FFF2-40B4-BE49-F238E27FC236}">
                <a16:creationId xmlns:a16="http://schemas.microsoft.com/office/drawing/2014/main" id="{1B018617-1684-3B4D-05A9-90725F2FF5BF}"/>
              </a:ext>
            </a:extLst>
          </p:cNvPr>
          <p:cNvSpPr txBox="1"/>
          <p:nvPr/>
        </p:nvSpPr>
        <p:spPr>
          <a:xfrm>
            <a:off x="553720" y="2056686"/>
            <a:ext cx="4754828" cy="4524315"/>
          </a:xfrm>
          <a:prstGeom prst="rect">
            <a:avLst/>
          </a:prstGeom>
          <a:noFill/>
        </p:spPr>
        <p:txBody>
          <a:bodyPr wrap="none" rtlCol="0">
            <a:spAutoFit/>
          </a:bodyPr>
          <a:lstStyle/>
          <a:p>
            <a:r>
              <a:rPr lang="en-CA" sz="1800" dirty="0">
                <a:effectLst/>
                <a:latin typeface="Arial" panose="020B0604020202020204" pitchFamily="34" charset="0"/>
                <a:ea typeface="Calibri" panose="020F0502020204030204" pitchFamily="34" charset="0"/>
              </a:rPr>
              <a:t>Autumn – ‘During the process of coming up</a:t>
            </a:r>
          </a:p>
          <a:p>
            <a:r>
              <a:rPr lang="en-CA" sz="1800" dirty="0">
                <a:effectLst/>
                <a:latin typeface="Arial" panose="020B0604020202020204" pitchFamily="34" charset="0"/>
                <a:ea typeface="Calibri" panose="020F0502020204030204" pitchFamily="34" charset="0"/>
              </a:rPr>
              <a:t>with my composition I kept thinking "what</a:t>
            </a:r>
          </a:p>
          <a:p>
            <a:r>
              <a:rPr lang="en-CA" dirty="0">
                <a:latin typeface="Arial" panose="020B0604020202020204" pitchFamily="34" charset="0"/>
                <a:ea typeface="Calibri" panose="020F0502020204030204" pitchFamily="34" charset="0"/>
              </a:rPr>
              <a:t>d</a:t>
            </a:r>
            <a:r>
              <a:rPr lang="en-CA" sz="1800" dirty="0">
                <a:effectLst/>
                <a:latin typeface="Arial" panose="020B0604020202020204" pitchFamily="34" charset="0"/>
                <a:ea typeface="Calibri" panose="020F0502020204030204" pitchFamily="34" charset="0"/>
              </a:rPr>
              <a:t>oes</a:t>
            </a:r>
            <a:r>
              <a:rPr lang="en-CA" dirty="0">
                <a:latin typeface="Arial" panose="020B0604020202020204" pitchFamily="34" charset="0"/>
                <a:ea typeface="Calibri" panose="020F0502020204030204" pitchFamily="34" charset="0"/>
              </a:rPr>
              <a:t> </a:t>
            </a:r>
            <a:r>
              <a:rPr lang="en-CA" sz="1800" i="1" dirty="0">
                <a:effectLst/>
                <a:latin typeface="Arial" panose="020B0604020202020204" pitchFamily="34" charset="0"/>
                <a:ea typeface="Calibri" panose="020F0502020204030204" pitchFamily="34" charset="0"/>
              </a:rPr>
              <a:t>expanding possibilities together </a:t>
            </a:r>
            <a:r>
              <a:rPr lang="en-CA" sz="1800" dirty="0">
                <a:effectLst/>
                <a:latin typeface="Arial" panose="020B0604020202020204" pitchFamily="34" charset="0"/>
                <a:ea typeface="Calibri" panose="020F0502020204030204" pitchFamily="34" charset="0"/>
              </a:rPr>
              <a:t>look</a:t>
            </a:r>
          </a:p>
          <a:p>
            <a:r>
              <a:rPr lang="en-CA" sz="1800" dirty="0">
                <a:effectLst/>
                <a:latin typeface="Arial" panose="020B0604020202020204" pitchFamily="34" charset="0"/>
                <a:ea typeface="Calibri" panose="020F0502020204030204" pitchFamily="34" charset="0"/>
              </a:rPr>
              <a:t>like to me" so I chopped it up into pieces and</a:t>
            </a:r>
          </a:p>
          <a:p>
            <a:r>
              <a:rPr lang="en-CA" sz="1800" dirty="0">
                <a:effectLst/>
                <a:latin typeface="Arial" panose="020B0604020202020204" pitchFamily="34" charset="0"/>
                <a:ea typeface="Calibri" panose="020F0502020204030204" pitchFamily="34" charset="0"/>
              </a:rPr>
              <a:t>looked at it in separate parts rather than a</a:t>
            </a:r>
          </a:p>
          <a:p>
            <a:r>
              <a:rPr lang="en-CA" sz="1800" dirty="0">
                <a:effectLst/>
                <a:latin typeface="Arial" panose="020B0604020202020204" pitchFamily="34" charset="0"/>
                <a:ea typeface="Calibri" panose="020F0502020204030204" pitchFamily="34" charset="0"/>
              </a:rPr>
              <a:t>whole concept. </a:t>
            </a:r>
            <a:r>
              <a:rPr lang="en-CA" sz="1800" i="1" dirty="0">
                <a:effectLst/>
                <a:latin typeface="Arial" panose="020B0604020202020204" pitchFamily="34" charset="0"/>
                <a:ea typeface="Calibri" panose="020F0502020204030204" pitchFamily="34" charset="0"/>
              </a:rPr>
              <a:t>Expanding</a:t>
            </a:r>
            <a:r>
              <a:rPr lang="en-CA" sz="1800" dirty="0">
                <a:effectLst/>
                <a:latin typeface="Arial" panose="020B0604020202020204" pitchFamily="34" charset="0"/>
                <a:ea typeface="Calibri" panose="020F0502020204030204" pitchFamily="34" charset="0"/>
              </a:rPr>
              <a:t>, to me, means</a:t>
            </a:r>
          </a:p>
          <a:p>
            <a:r>
              <a:rPr lang="en-CA" sz="1800" dirty="0">
                <a:effectLst/>
                <a:latin typeface="Arial" panose="020B0604020202020204" pitchFamily="34" charset="0"/>
                <a:ea typeface="Calibri" panose="020F0502020204030204" pitchFamily="34" charset="0"/>
              </a:rPr>
              <a:t>helping others to grow and succeed and</a:t>
            </a:r>
          </a:p>
          <a:p>
            <a:r>
              <a:rPr lang="en-CA" sz="1800" dirty="0">
                <a:effectLst/>
                <a:latin typeface="Arial" panose="020B0604020202020204" pitchFamily="34" charset="0"/>
                <a:ea typeface="Calibri" panose="020F0502020204030204" pitchFamily="34" charset="0"/>
              </a:rPr>
              <a:t>almost even help carry the weight of their</a:t>
            </a:r>
          </a:p>
          <a:p>
            <a:r>
              <a:rPr lang="en-CA" sz="1800" dirty="0">
                <a:effectLst/>
                <a:latin typeface="Arial" panose="020B0604020202020204" pitchFamily="34" charset="0"/>
                <a:ea typeface="Calibri" panose="020F0502020204030204" pitchFamily="34" charset="0"/>
              </a:rPr>
              <a:t>problems. As for the </a:t>
            </a:r>
            <a:r>
              <a:rPr lang="en-CA" sz="1800" i="1" dirty="0">
                <a:effectLst/>
                <a:latin typeface="Arial" panose="020B0604020202020204" pitchFamily="34" charset="0"/>
                <a:ea typeface="Calibri" panose="020F0502020204030204" pitchFamily="34" charset="0"/>
              </a:rPr>
              <a:t>possibilities </a:t>
            </a:r>
            <a:r>
              <a:rPr lang="en-CA" sz="1800" dirty="0">
                <a:effectLst/>
                <a:latin typeface="Arial" panose="020B0604020202020204" pitchFamily="34" charset="0"/>
                <a:ea typeface="Calibri" panose="020F0502020204030204" pitchFamily="34" charset="0"/>
              </a:rPr>
              <a:t>side of</a:t>
            </a:r>
          </a:p>
          <a:p>
            <a:r>
              <a:rPr lang="en-CA" sz="1800" dirty="0">
                <a:effectLst/>
                <a:latin typeface="Arial" panose="020B0604020202020204" pitchFamily="34" charset="0"/>
                <a:ea typeface="Calibri" panose="020F0502020204030204" pitchFamily="34" charset="0"/>
              </a:rPr>
              <a:t>things, my mind kept going to 'out of this</a:t>
            </a:r>
          </a:p>
          <a:p>
            <a:r>
              <a:rPr lang="en-CA" sz="1800" dirty="0">
                <a:effectLst/>
                <a:latin typeface="Arial" panose="020B0604020202020204" pitchFamily="34" charset="0"/>
                <a:ea typeface="Calibri" panose="020F0502020204030204" pitchFamily="34" charset="0"/>
              </a:rPr>
              <a:t>world types of things' like stars and the</a:t>
            </a:r>
          </a:p>
          <a:p>
            <a:r>
              <a:rPr lang="en-CA" dirty="0">
                <a:latin typeface="Arial" panose="020B0604020202020204" pitchFamily="34" charset="0"/>
                <a:ea typeface="Calibri" panose="020F0502020204030204" pitchFamily="34" charset="0"/>
              </a:rPr>
              <a:t>g</a:t>
            </a:r>
            <a:r>
              <a:rPr lang="en-CA" sz="1800" dirty="0">
                <a:effectLst/>
                <a:latin typeface="Arial" panose="020B0604020202020204" pitchFamily="34" charset="0"/>
                <a:ea typeface="Calibri" panose="020F0502020204030204" pitchFamily="34" charset="0"/>
              </a:rPr>
              <a:t>alaxy….This piece was by far the most</a:t>
            </a:r>
          </a:p>
          <a:p>
            <a:r>
              <a:rPr lang="en-CA" sz="1800" dirty="0">
                <a:effectLst/>
                <a:latin typeface="Arial" panose="020B0604020202020204" pitchFamily="34" charset="0"/>
                <a:ea typeface="Calibri" panose="020F0502020204030204" pitchFamily="34" charset="0"/>
              </a:rPr>
              <a:t>meaningful artwork I believe I have ever</a:t>
            </a:r>
          </a:p>
          <a:p>
            <a:r>
              <a:rPr lang="en-CA" sz="1800" dirty="0">
                <a:effectLst/>
                <a:latin typeface="Arial" panose="020B0604020202020204" pitchFamily="34" charset="0"/>
                <a:ea typeface="Calibri" panose="020F0502020204030204" pitchFamily="34" charset="0"/>
              </a:rPr>
              <a:t>created.’</a:t>
            </a:r>
            <a:endParaRPr lang="en-CA" dirty="0"/>
          </a:p>
          <a:p>
            <a:endParaRPr lang="en-CA" dirty="0"/>
          </a:p>
          <a:p>
            <a:r>
              <a:rPr lang="en-CA" dirty="0"/>
              <a:t>Sponsorship: Estate of Laura Noble</a:t>
            </a:r>
          </a:p>
        </p:txBody>
      </p:sp>
    </p:spTree>
    <p:extLst>
      <p:ext uri="{BB962C8B-B14F-4D97-AF65-F5344CB8AC3E}">
        <p14:creationId xmlns:p14="http://schemas.microsoft.com/office/powerpoint/2010/main" val="2145682360"/>
      </p:ext>
    </p:extLst>
  </p:cSld>
  <p:clrMapOvr>
    <a:masterClrMapping/>
  </p:clrMapOvr>
  <mc:AlternateContent xmlns:mc="http://schemas.openxmlformats.org/markup-compatibility/2006" xmlns:p14="http://schemas.microsoft.com/office/powerpoint/2010/main">
    <mc:Choice Requires="p14">
      <p:transition p14:dur="0" advClick="0" advTm="25000"/>
    </mc:Choice>
    <mc:Fallback xmlns="">
      <p:transition advClick="0" advTm="2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8DA-9B3F-D503-6F31-C87C1D05C665}"/>
              </a:ext>
            </a:extLst>
          </p:cNvPr>
          <p:cNvSpPr>
            <a:spLocks noGrp="1"/>
          </p:cNvSpPr>
          <p:nvPr>
            <p:ph type="title"/>
          </p:nvPr>
        </p:nvSpPr>
        <p:spPr>
          <a:xfrm>
            <a:off x="665480" y="1191260"/>
            <a:ext cx="3429000" cy="1704340"/>
          </a:xfrm>
        </p:spPr>
        <p:txBody>
          <a:bodyPr>
            <a:normAutofit/>
          </a:bodyPr>
          <a:lstStyle/>
          <a:p>
            <a:r>
              <a:rPr lang="en-US" sz="3200" b="1" dirty="0"/>
              <a:t>Soul Girl</a:t>
            </a:r>
            <a:br>
              <a:rPr lang="en-US" sz="3600" b="1" dirty="0"/>
            </a:br>
            <a:r>
              <a:rPr lang="en-US" sz="2500" i="1" dirty="0"/>
              <a:t>by</a:t>
            </a:r>
            <a:r>
              <a:rPr lang="en-US" sz="2500" dirty="0"/>
              <a:t> </a:t>
            </a:r>
            <a:r>
              <a:rPr lang="en-US" sz="2500" dirty="0" err="1"/>
              <a:t>Tassani</a:t>
            </a:r>
            <a:r>
              <a:rPr lang="en-US" sz="2500" dirty="0"/>
              <a:t> Fast,</a:t>
            </a:r>
            <a:br>
              <a:rPr lang="en-US" sz="2500" dirty="0"/>
            </a:br>
            <a:r>
              <a:rPr lang="en-US" sz="2500" dirty="0"/>
              <a:t>Niverville, Manitoba</a:t>
            </a:r>
          </a:p>
        </p:txBody>
      </p:sp>
      <p:pic>
        <p:nvPicPr>
          <p:cNvPr id="4" name="Picture 3" descr="A picture containing text, picture frame&#10;&#10;Description automatically generated">
            <a:extLst>
              <a:ext uri="{FF2B5EF4-FFF2-40B4-BE49-F238E27FC236}">
                <a16:creationId xmlns:a16="http://schemas.microsoft.com/office/drawing/2014/main" id="{725568BF-41AD-EFEB-2997-B70153168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58920" y="627380"/>
            <a:ext cx="6908800" cy="5679439"/>
          </a:xfrm>
          <a:prstGeom prst="rect">
            <a:avLst/>
          </a:prstGeom>
        </p:spPr>
      </p:pic>
      <p:sp>
        <p:nvSpPr>
          <p:cNvPr id="3" name="TextBox 2">
            <a:extLst>
              <a:ext uri="{FF2B5EF4-FFF2-40B4-BE49-F238E27FC236}">
                <a16:creationId xmlns:a16="http://schemas.microsoft.com/office/drawing/2014/main" id="{14DE578D-2C6D-ECE5-D949-5DFC22B12A9D}"/>
              </a:ext>
            </a:extLst>
          </p:cNvPr>
          <p:cNvSpPr txBox="1"/>
          <p:nvPr/>
        </p:nvSpPr>
        <p:spPr>
          <a:xfrm>
            <a:off x="466635" y="3188375"/>
            <a:ext cx="3826689" cy="2031325"/>
          </a:xfrm>
          <a:prstGeom prst="rect">
            <a:avLst/>
          </a:prstGeom>
          <a:noFill/>
        </p:spPr>
        <p:txBody>
          <a:bodyPr wrap="none" rtlCol="0">
            <a:spAutoFit/>
          </a:bodyPr>
          <a:lstStyle/>
          <a:p>
            <a:r>
              <a:rPr lang="en-CA" dirty="0" err="1">
                <a:latin typeface="Arial" panose="020B0604020202020204" pitchFamily="34" charset="0"/>
                <a:cs typeface="Arial" panose="020B0604020202020204" pitchFamily="34" charset="0"/>
              </a:rPr>
              <a:t>Tassani</a:t>
            </a:r>
            <a:r>
              <a:rPr lang="en-CA" dirty="0">
                <a:latin typeface="Arial" panose="020B0604020202020204" pitchFamily="34" charset="0"/>
                <a:cs typeface="Arial" panose="020B0604020202020204" pitchFamily="34" charset="0"/>
              </a:rPr>
              <a:t> – ‘Wanted to make a self</a:t>
            </a:r>
          </a:p>
          <a:p>
            <a:r>
              <a:rPr lang="en-CA" dirty="0">
                <a:latin typeface="Arial" panose="020B0604020202020204" pitchFamily="34" charset="0"/>
                <a:cs typeface="Arial" panose="020B0604020202020204" pitchFamily="34" charset="0"/>
              </a:rPr>
              <a:t>portrait to represent who I am: a girl</a:t>
            </a:r>
          </a:p>
          <a:p>
            <a:r>
              <a:rPr lang="en-CA" dirty="0">
                <a:latin typeface="Arial" panose="020B0604020202020204" pitchFamily="34" charset="0"/>
                <a:cs typeface="Arial" panose="020B0604020202020204" pitchFamily="34" charset="0"/>
              </a:rPr>
              <a:t>with many goal and dreams</a:t>
            </a:r>
          </a:p>
          <a:p>
            <a:r>
              <a:rPr lang="en-CA" dirty="0">
                <a:latin typeface="Arial" panose="020B0604020202020204" pitchFamily="34" charset="0"/>
                <a:cs typeface="Arial" panose="020B0604020202020204" pitchFamily="34" charset="0"/>
              </a:rPr>
              <a:t>represented by the </a:t>
            </a:r>
            <a:r>
              <a:rPr lang="en-CA" dirty="0" err="1">
                <a:latin typeface="Arial" panose="020B0604020202020204" pitchFamily="34" charset="0"/>
                <a:cs typeface="Arial" panose="020B0604020202020204" pitchFamily="34" charset="0"/>
              </a:rPr>
              <a:t>butterflys</a:t>
            </a:r>
            <a:r>
              <a:rPr lang="en-CA" dirty="0">
                <a:latin typeface="Arial" panose="020B0604020202020204" pitchFamily="34" charset="0"/>
                <a:cs typeface="Arial" panose="020B0604020202020204" pitchFamily="34" charset="0"/>
              </a:rPr>
              <a:t> in</a:t>
            </a:r>
          </a:p>
          <a:p>
            <a:r>
              <a:rPr lang="en-CA" dirty="0">
                <a:latin typeface="Arial" panose="020B0604020202020204" pitchFamily="34" charset="0"/>
                <a:cs typeface="Arial" panose="020B0604020202020204" pitchFamily="34" charset="0"/>
              </a:rPr>
              <a:t>the hair.’</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Sponsorship: Estate of Laura Noble</a:t>
            </a:r>
          </a:p>
        </p:txBody>
      </p:sp>
    </p:spTree>
    <p:extLst>
      <p:ext uri="{BB962C8B-B14F-4D97-AF65-F5344CB8AC3E}">
        <p14:creationId xmlns:p14="http://schemas.microsoft.com/office/powerpoint/2010/main" val="1262508109"/>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1645CA-3F72-0933-EB6E-235C0335305B}"/>
              </a:ext>
            </a:extLst>
          </p:cNvPr>
          <p:cNvSpPr>
            <a:spLocks noGrp="1"/>
          </p:cNvSpPr>
          <p:nvPr>
            <p:ph type="title"/>
          </p:nvPr>
        </p:nvSpPr>
        <p:spPr>
          <a:xfrm>
            <a:off x="381000" y="601980"/>
            <a:ext cx="3865880" cy="1325563"/>
          </a:xfrm>
        </p:spPr>
        <p:txBody>
          <a:bodyPr>
            <a:normAutofit/>
          </a:bodyPr>
          <a:lstStyle/>
          <a:p>
            <a:r>
              <a:rPr lang="en-US" sz="3200" b="1" dirty="0"/>
              <a:t>Beaded Possibilities</a:t>
            </a:r>
            <a:br>
              <a:rPr lang="en-US" sz="3600" b="1" dirty="0"/>
            </a:br>
            <a:r>
              <a:rPr lang="en-US" sz="2500" i="1" dirty="0"/>
              <a:t>by</a:t>
            </a:r>
            <a:r>
              <a:rPr lang="en-US" sz="2500" dirty="0"/>
              <a:t> Dakota Mathieu,</a:t>
            </a:r>
            <a:br>
              <a:rPr lang="en-US" sz="2500" dirty="0"/>
            </a:br>
            <a:r>
              <a:rPr lang="en-US" sz="2500" dirty="0"/>
              <a:t>Sault Ste. Marie, Ontario</a:t>
            </a:r>
          </a:p>
        </p:txBody>
      </p:sp>
      <p:pic>
        <p:nvPicPr>
          <p:cNvPr id="8" name="Picture 7">
            <a:extLst>
              <a:ext uri="{FF2B5EF4-FFF2-40B4-BE49-F238E27FC236}">
                <a16:creationId xmlns:a16="http://schemas.microsoft.com/office/drawing/2014/main" id="{F65E856D-3E8E-E110-E309-CC7AB6F56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280" y="0"/>
            <a:ext cx="7332677" cy="6858000"/>
          </a:xfrm>
          <a:prstGeom prst="rect">
            <a:avLst/>
          </a:prstGeom>
        </p:spPr>
      </p:pic>
      <p:sp>
        <p:nvSpPr>
          <p:cNvPr id="2" name="TextBox 1">
            <a:extLst>
              <a:ext uri="{FF2B5EF4-FFF2-40B4-BE49-F238E27FC236}">
                <a16:creationId xmlns:a16="http://schemas.microsoft.com/office/drawing/2014/main" id="{F6623921-54F8-ACFF-D149-777481F1D9E0}"/>
              </a:ext>
            </a:extLst>
          </p:cNvPr>
          <p:cNvSpPr txBox="1"/>
          <p:nvPr/>
        </p:nvSpPr>
        <p:spPr>
          <a:xfrm>
            <a:off x="381000" y="2397760"/>
            <a:ext cx="4018280" cy="3693319"/>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Dakota – ‘Learning to bead in </a:t>
            </a:r>
            <a:r>
              <a:rPr lang="en-CA" dirty="0" err="1">
                <a:latin typeface="Arial" panose="020B0604020202020204" pitchFamily="34" charset="0"/>
                <a:cs typeface="Arial" panose="020B0604020202020204" pitchFamily="34" charset="0"/>
              </a:rPr>
              <a:t>Gwichin</a:t>
            </a:r>
            <a:r>
              <a:rPr lang="en-CA" dirty="0">
                <a:latin typeface="Arial" panose="020B0604020202020204" pitchFamily="34" charset="0"/>
                <a:cs typeface="Arial" panose="020B0604020202020204" pitchFamily="34" charset="0"/>
              </a:rPr>
              <a:t> land (Yukon and NWT), you learn quickly that these beads represent so much; especially that they often create new possibilities in these remote communities as well as more financial stability. They also represent a sense of community I’ve never really experienced elsewhere.’</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Sponsorship: Planning by Design, </a:t>
            </a:r>
          </a:p>
          <a:p>
            <a:r>
              <a:rPr lang="en-CA" dirty="0">
                <a:latin typeface="Arial" panose="020B0604020202020204" pitchFamily="34" charset="0"/>
                <a:cs typeface="Arial" panose="020B0604020202020204" pitchFamily="34" charset="0"/>
              </a:rPr>
              <a:t>London, Ontario</a:t>
            </a:r>
          </a:p>
          <a:p>
            <a:endParaRPr lang="en-CA" dirty="0"/>
          </a:p>
        </p:txBody>
      </p:sp>
    </p:spTree>
    <p:extLst>
      <p:ext uri="{BB962C8B-B14F-4D97-AF65-F5344CB8AC3E}">
        <p14:creationId xmlns:p14="http://schemas.microsoft.com/office/powerpoint/2010/main" val="3998944546"/>
      </p:ext>
    </p:extLst>
  </p:cSld>
  <p:clrMapOvr>
    <a:masterClrMapping/>
  </p:clrMapOvr>
  <mc:AlternateContent xmlns:mc="http://schemas.openxmlformats.org/markup-compatibility/2006" xmlns:p14="http://schemas.microsoft.com/office/powerpoint/2010/main">
    <mc:Choice Requires="p14">
      <p:transition p14:dur="0" advClick="0" advTm="25000"/>
    </mc:Choice>
    <mc:Fallback xmlns="">
      <p:transition advClick="0" advTm="2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C7EA-26DE-E1DD-8FD4-B4AD3C67CC64}"/>
              </a:ext>
            </a:extLst>
          </p:cNvPr>
          <p:cNvSpPr>
            <a:spLocks noGrp="1"/>
          </p:cNvSpPr>
          <p:nvPr>
            <p:ph type="title"/>
          </p:nvPr>
        </p:nvSpPr>
        <p:spPr>
          <a:xfrm>
            <a:off x="1193800" y="3514725"/>
            <a:ext cx="10515600" cy="1325563"/>
          </a:xfrm>
        </p:spPr>
        <p:txBody>
          <a:bodyPr/>
          <a:lstStyle/>
          <a:p>
            <a:r>
              <a:rPr lang="en-CA" dirty="0"/>
              <a:t>Remaining Submissions</a:t>
            </a:r>
          </a:p>
        </p:txBody>
      </p:sp>
      <p:pic>
        <p:nvPicPr>
          <p:cNvPr id="4" name="Picture 3" descr="Logo, company name&#10;&#10;Description automatically generated">
            <a:extLst>
              <a:ext uri="{FF2B5EF4-FFF2-40B4-BE49-F238E27FC236}">
                <a16:creationId xmlns:a16="http://schemas.microsoft.com/office/drawing/2014/main" id="{300E0CD6-F7DB-9D98-7B38-6FA3A0098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472" y="983488"/>
            <a:ext cx="3023616" cy="1944624"/>
          </a:xfrm>
          <a:prstGeom prst="rect">
            <a:avLst/>
          </a:prstGeom>
        </p:spPr>
      </p:pic>
    </p:spTree>
    <p:extLst>
      <p:ext uri="{BB962C8B-B14F-4D97-AF65-F5344CB8AC3E}">
        <p14:creationId xmlns:p14="http://schemas.microsoft.com/office/powerpoint/2010/main" val="322522843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E8E1-07D5-2C1B-9FDC-4D968FDD33FC}"/>
              </a:ext>
            </a:extLst>
          </p:cNvPr>
          <p:cNvSpPr>
            <a:spLocks noGrp="1"/>
          </p:cNvSpPr>
          <p:nvPr>
            <p:ph type="title"/>
          </p:nvPr>
        </p:nvSpPr>
        <p:spPr>
          <a:xfrm>
            <a:off x="421640" y="518160"/>
            <a:ext cx="2687320" cy="1402080"/>
          </a:xfrm>
        </p:spPr>
        <p:txBody>
          <a:bodyPr>
            <a:normAutofit fontScale="90000"/>
          </a:bodyPr>
          <a:lstStyle/>
          <a:p>
            <a:r>
              <a:rPr lang="en-US" sz="3600" b="1" dirty="0"/>
              <a:t>Soul Expression </a:t>
            </a:r>
            <a:br>
              <a:rPr lang="en-US" sz="3600" b="1" dirty="0"/>
            </a:br>
            <a:r>
              <a:rPr lang="en-US" sz="2800" i="1" dirty="0"/>
              <a:t>by</a:t>
            </a:r>
            <a:r>
              <a:rPr lang="en-US" sz="2800" dirty="0"/>
              <a:t> Kaylee </a:t>
            </a:r>
            <a:r>
              <a:rPr lang="en-US" sz="2800" dirty="0" err="1"/>
              <a:t>Layden</a:t>
            </a:r>
            <a:r>
              <a:rPr lang="en-US" sz="2800" dirty="0"/>
              <a:t>,</a:t>
            </a:r>
            <a:br>
              <a:rPr lang="en-US" sz="2800" dirty="0"/>
            </a:br>
            <a:r>
              <a:rPr lang="en-US" sz="2800" dirty="0"/>
              <a:t>Niagara Falls, Ontario</a:t>
            </a:r>
          </a:p>
        </p:txBody>
      </p:sp>
      <p:pic>
        <p:nvPicPr>
          <p:cNvPr id="4" name="Picture 3" descr="A painting of a lighthouse&#10;&#10;Description automatically generated with medium confidence">
            <a:extLst>
              <a:ext uri="{FF2B5EF4-FFF2-40B4-BE49-F238E27FC236}">
                <a16:creationId xmlns:a16="http://schemas.microsoft.com/office/drawing/2014/main" id="{0A3C549E-7109-4A1A-ED05-830396889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4880" y="0"/>
            <a:ext cx="8666480" cy="6858000"/>
          </a:xfrm>
          <a:prstGeom prst="rect">
            <a:avLst/>
          </a:prstGeom>
        </p:spPr>
      </p:pic>
      <p:sp>
        <p:nvSpPr>
          <p:cNvPr id="3" name="TextBox 2">
            <a:extLst>
              <a:ext uri="{FF2B5EF4-FFF2-40B4-BE49-F238E27FC236}">
                <a16:creationId xmlns:a16="http://schemas.microsoft.com/office/drawing/2014/main" id="{F59AAB05-B5BB-3768-F997-7708D1C2DC82}"/>
              </a:ext>
            </a:extLst>
          </p:cNvPr>
          <p:cNvSpPr txBox="1"/>
          <p:nvPr/>
        </p:nvSpPr>
        <p:spPr>
          <a:xfrm>
            <a:off x="121260" y="2186087"/>
            <a:ext cx="3540777" cy="4524315"/>
          </a:xfrm>
          <a:prstGeom prst="rect">
            <a:avLst/>
          </a:prstGeom>
          <a:noFill/>
        </p:spPr>
        <p:txBody>
          <a:bodyPr wrap="none" rtlCol="0">
            <a:spAutoFit/>
          </a:bodyPr>
          <a:lstStyle/>
          <a:p>
            <a:pPr algn="l"/>
            <a:r>
              <a:rPr lang="en-US" sz="1800" b="0" i="0" u="none" strike="noStrike" baseline="0" dirty="0">
                <a:latin typeface="Arial" panose="020B0604020202020204" pitchFamily="34" charset="0"/>
                <a:cs typeface="Arial" panose="020B0604020202020204" pitchFamily="34" charset="0"/>
              </a:rPr>
              <a:t>Kaylee – ‘*SOUL EXPRESSION”</a:t>
            </a:r>
          </a:p>
          <a:p>
            <a:pPr algn="l"/>
            <a:r>
              <a:rPr lang="en-US" sz="1800" b="0" i="0" u="none" strike="noStrike" baseline="0" dirty="0">
                <a:latin typeface="Arial" panose="020B0604020202020204" pitchFamily="34" charset="0"/>
                <a:cs typeface="Arial" panose="020B0604020202020204" pitchFamily="34" charset="0"/>
              </a:rPr>
              <a:t>acknowledges the real ME.</a:t>
            </a:r>
          </a:p>
          <a:p>
            <a:pPr algn="l"/>
            <a:r>
              <a:rPr lang="en-US" sz="1800" b="0" i="0" u="none" strike="noStrike" baseline="0" dirty="0">
                <a:latin typeface="Arial" panose="020B0604020202020204" pitchFamily="34" charset="0"/>
                <a:cs typeface="Arial" panose="020B0604020202020204" pitchFamily="34" charset="0"/>
              </a:rPr>
              <a:t>Girls and women need to </a:t>
            </a:r>
          </a:p>
          <a:p>
            <a:pPr algn="l"/>
            <a:r>
              <a:rPr lang="en-US" sz="1800" b="0" i="0" u="none" strike="noStrike" baseline="0" dirty="0">
                <a:latin typeface="Arial" panose="020B0604020202020204" pitchFamily="34" charset="0"/>
                <a:cs typeface="Arial" panose="020B0604020202020204" pitchFamily="34" charset="0"/>
              </a:rPr>
              <a:t>build their confidence and</a:t>
            </a:r>
          </a:p>
          <a:p>
            <a:pPr algn="l"/>
            <a:r>
              <a:rPr lang="en-US" sz="1800" b="0" i="0" u="none" strike="noStrike" baseline="0" dirty="0">
                <a:latin typeface="Arial" panose="020B0604020202020204" pitchFamily="34" charset="0"/>
                <a:cs typeface="Arial" panose="020B0604020202020204" pitchFamily="34" charset="0"/>
              </a:rPr>
              <a:t>recognize that they can grow</a:t>
            </a:r>
          </a:p>
          <a:p>
            <a:pPr algn="l"/>
            <a:r>
              <a:rPr lang="en-US" sz="1800" b="0" i="0" u="none" strike="noStrike" baseline="0" dirty="0">
                <a:latin typeface="Arial" panose="020B0604020202020204" pitchFamily="34" charset="0"/>
                <a:cs typeface="Arial" panose="020B0604020202020204" pitchFamily="34" charset="0"/>
              </a:rPr>
              <a:t>spiritually, physically and</a:t>
            </a:r>
          </a:p>
          <a:p>
            <a:pPr algn="l"/>
            <a:r>
              <a:rPr lang="en-US" sz="1800" b="0" i="0" u="none" strike="noStrike" baseline="0" dirty="0">
                <a:latin typeface="Arial" panose="020B0604020202020204" pitchFamily="34" charset="0"/>
                <a:cs typeface="Arial" panose="020B0604020202020204" pitchFamily="34" charset="0"/>
              </a:rPr>
              <a:t>emotionally by daring to work</a:t>
            </a:r>
          </a:p>
          <a:p>
            <a:pPr algn="l"/>
            <a:r>
              <a:rPr lang="en-US" sz="1800" b="0" i="0" u="none" strike="noStrike" baseline="0" dirty="0">
                <a:latin typeface="Arial" panose="020B0604020202020204" pitchFamily="34" charset="0"/>
                <a:cs typeface="Arial" panose="020B0604020202020204" pitchFamily="34" charset="0"/>
              </a:rPr>
              <a:t>hard for accomplishments</a:t>
            </a:r>
          </a:p>
          <a:p>
            <a:pPr algn="l"/>
            <a:r>
              <a:rPr lang="en-US" sz="1800" b="0" i="0" u="none" strike="noStrike" baseline="0" dirty="0">
                <a:latin typeface="Arial" panose="020B0604020202020204" pitchFamily="34" charset="0"/>
                <a:cs typeface="Arial" panose="020B0604020202020204" pitchFamily="34" charset="0"/>
              </a:rPr>
              <a:t>and surmounting challenges</a:t>
            </a:r>
          </a:p>
          <a:p>
            <a:pPr algn="l"/>
            <a:r>
              <a:rPr lang="en-US" sz="1800" b="0" i="0" u="none" strike="noStrike" baseline="0" dirty="0">
                <a:latin typeface="Arial" panose="020B0604020202020204" pitchFamily="34" charset="0"/>
                <a:cs typeface="Arial" panose="020B0604020202020204" pitchFamily="34" charset="0"/>
              </a:rPr>
              <a:t>and fight for their rights so</a:t>
            </a:r>
          </a:p>
          <a:p>
            <a:pPr algn="l"/>
            <a:r>
              <a:rPr lang="en-US" sz="1800" b="0" i="0" u="none" strike="noStrike" baseline="0" dirty="0">
                <a:latin typeface="Arial" panose="020B0604020202020204" pitchFamily="34" charset="0"/>
                <a:cs typeface="Arial" panose="020B0604020202020204" pitchFamily="34" charset="0"/>
              </a:rPr>
              <a:t>that they can be whatever</a:t>
            </a:r>
          </a:p>
          <a:p>
            <a:pPr algn="l"/>
            <a:r>
              <a:rPr lang="en-US" sz="1800" b="0" i="0" u="none" strike="noStrike" baseline="0" dirty="0">
                <a:latin typeface="Arial" panose="020B0604020202020204" pitchFamily="34" charset="0"/>
                <a:cs typeface="Arial" panose="020B0604020202020204" pitchFamily="34" charset="0"/>
              </a:rPr>
              <a:t>they want, do whatever they</a:t>
            </a:r>
          </a:p>
          <a:p>
            <a:pPr algn="l"/>
            <a:r>
              <a:rPr lang="en-US" sz="1800" b="0" i="0" u="none" strike="noStrike" baseline="0" dirty="0">
                <a:latin typeface="Arial" panose="020B0604020202020204" pitchFamily="34" charset="0"/>
                <a:cs typeface="Arial" panose="020B0604020202020204" pitchFamily="34" charset="0"/>
              </a:rPr>
              <a:t>want, if they have the desire</a:t>
            </a:r>
          </a:p>
          <a:p>
            <a:pPr algn="l"/>
            <a:r>
              <a:rPr lang="en-US" sz="1800" b="0" i="0" u="none" strike="noStrike" baseline="0" dirty="0">
                <a:latin typeface="Arial" panose="020B0604020202020204" pitchFamily="34" charset="0"/>
                <a:cs typeface="Arial" panose="020B0604020202020204" pitchFamily="34" charset="0"/>
              </a:rPr>
              <a:t>and passion to reach forward</a:t>
            </a:r>
          </a:p>
          <a:p>
            <a:pPr algn="l"/>
            <a:r>
              <a:rPr lang="en-US" sz="1800" b="0" i="0" u="none" strike="noStrike" baseline="0" dirty="0">
                <a:latin typeface="Arial" panose="020B0604020202020204" pitchFamily="34" charset="0"/>
                <a:cs typeface="Arial" panose="020B0604020202020204" pitchFamily="34" charset="0"/>
              </a:rPr>
              <a:t>and to take a chance to reach</a:t>
            </a:r>
          </a:p>
          <a:p>
            <a:pPr algn="l"/>
            <a:r>
              <a:rPr lang="en-US" sz="1800" b="0" i="0" u="none" strike="noStrike" baseline="0" dirty="0">
                <a:latin typeface="Arial" panose="020B0604020202020204" pitchFamily="34" charset="0"/>
                <a:cs typeface="Arial" panose="020B0604020202020204" pitchFamily="34" charset="0"/>
              </a:rPr>
              <a:t>for the </a:t>
            </a:r>
            <a:r>
              <a:rPr lang="en-CA" sz="1800" b="0" i="0" u="none" strike="noStrike" baseline="0" dirty="0">
                <a:latin typeface="Arial" panose="020B0604020202020204" pitchFamily="34" charset="0"/>
                <a:cs typeface="Arial" panose="020B0604020202020204" pitchFamily="34" charset="0"/>
              </a:rPr>
              <a:t>stars and beyond.’</a:t>
            </a:r>
            <a:endParaRPr lang="en-US" sz="18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775412"/>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39EF5-4A26-5A69-9A14-19CE7C23F107}"/>
              </a:ext>
            </a:extLst>
          </p:cNvPr>
          <p:cNvSpPr>
            <a:spLocks noGrp="1"/>
          </p:cNvSpPr>
          <p:nvPr>
            <p:ph type="title"/>
          </p:nvPr>
        </p:nvSpPr>
        <p:spPr>
          <a:xfrm>
            <a:off x="408829" y="873760"/>
            <a:ext cx="4394200" cy="2235200"/>
          </a:xfrm>
        </p:spPr>
        <p:txBody>
          <a:bodyPr>
            <a:noAutofit/>
          </a:bodyPr>
          <a:lstStyle/>
          <a:p>
            <a:r>
              <a:rPr lang="en-US" sz="3200" b="1" dirty="0"/>
              <a:t>Let’s Deconstruct the Patriarch Like It Does </a:t>
            </a:r>
            <a:br>
              <a:rPr lang="en-US" sz="3200" b="1" dirty="0"/>
            </a:br>
            <a:r>
              <a:rPr lang="en-US" sz="2500" i="1" dirty="0"/>
              <a:t>by</a:t>
            </a:r>
            <a:r>
              <a:rPr lang="en-US" sz="2500" dirty="0"/>
              <a:t> Emily Bos </a:t>
            </a:r>
            <a:r>
              <a:rPr lang="en-US" sz="2500" dirty="0" err="1"/>
              <a:t>Lemen</a:t>
            </a:r>
            <a:r>
              <a:rPr lang="en-US" sz="2500" dirty="0"/>
              <a:t>,</a:t>
            </a:r>
            <a:br>
              <a:rPr lang="en-US" sz="2500" dirty="0"/>
            </a:br>
            <a:r>
              <a:rPr lang="en-US" sz="2500" dirty="0"/>
              <a:t>Barrie, Ontario</a:t>
            </a:r>
          </a:p>
        </p:txBody>
      </p:sp>
      <p:pic>
        <p:nvPicPr>
          <p:cNvPr id="4" name="Picture 3" descr="A picture containing text, fabric&#10;&#10;Description automatically generated">
            <a:extLst>
              <a:ext uri="{FF2B5EF4-FFF2-40B4-BE49-F238E27FC236}">
                <a16:creationId xmlns:a16="http://schemas.microsoft.com/office/drawing/2014/main" id="{D08940CC-3CD2-C3A4-84AD-1ECB3D7E8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840" y="83280"/>
            <a:ext cx="6664960" cy="6571234"/>
          </a:xfrm>
          <a:prstGeom prst="rect">
            <a:avLst/>
          </a:prstGeom>
        </p:spPr>
      </p:pic>
      <p:sp>
        <p:nvSpPr>
          <p:cNvPr id="3" name="TextBox 2">
            <a:extLst>
              <a:ext uri="{FF2B5EF4-FFF2-40B4-BE49-F238E27FC236}">
                <a16:creationId xmlns:a16="http://schemas.microsoft.com/office/drawing/2014/main" id="{B4CB9363-2FC7-A933-4138-640229FB7D7F}"/>
              </a:ext>
            </a:extLst>
          </p:cNvPr>
          <p:cNvSpPr txBox="1"/>
          <p:nvPr/>
        </p:nvSpPr>
        <p:spPr>
          <a:xfrm>
            <a:off x="408829" y="3429000"/>
            <a:ext cx="4511171" cy="2031325"/>
          </a:xfrm>
          <a:prstGeom prst="rect">
            <a:avLst/>
          </a:prstGeom>
          <a:noFill/>
        </p:spPr>
        <p:txBody>
          <a:bodyPr wrap="none" rtlCol="0">
            <a:spAutoFit/>
          </a:bodyPr>
          <a:lstStyle/>
          <a:p>
            <a:r>
              <a:rPr lang="en-US" sz="1800" dirty="0">
                <a:solidFill>
                  <a:srgbClr val="000000"/>
                </a:solidFill>
                <a:latin typeface="Arial" panose="020B0604020202020204" pitchFamily="34" charset="0"/>
                <a:cs typeface="Arial" panose="020B0604020202020204" pitchFamily="34" charset="0"/>
              </a:rPr>
              <a:t>Emily – ‘My inspiration was a conversation</a:t>
            </a:r>
          </a:p>
          <a:p>
            <a:r>
              <a:rPr lang="en-US" sz="1800" dirty="0">
                <a:solidFill>
                  <a:srgbClr val="000000"/>
                </a:solidFill>
                <a:latin typeface="Arial" panose="020B0604020202020204" pitchFamily="34" charset="0"/>
                <a:cs typeface="Arial" panose="020B0604020202020204" pitchFamily="34" charset="0"/>
              </a:rPr>
              <a:t>with my pelvic floor physiotherapist;</a:t>
            </a:r>
          </a:p>
          <a:p>
            <a:r>
              <a:rPr lang="en-US" sz="1800" dirty="0">
                <a:solidFill>
                  <a:srgbClr val="000000"/>
                </a:solidFill>
                <a:latin typeface="Arial" panose="020B0604020202020204" pitchFamily="34" charset="0"/>
                <a:cs typeface="Arial" panose="020B0604020202020204" pitchFamily="34" charset="0"/>
              </a:rPr>
              <a:t>how those who identify as women</a:t>
            </a:r>
          </a:p>
          <a:p>
            <a:r>
              <a:rPr lang="en-US" sz="1800" dirty="0">
                <a:solidFill>
                  <a:srgbClr val="000000"/>
                </a:solidFill>
                <a:latin typeface="Arial" panose="020B0604020202020204" pitchFamily="34" charset="0"/>
                <a:cs typeface="Arial" panose="020B0604020202020204" pitchFamily="34" charset="0"/>
              </a:rPr>
              <a:t>are analyzed, abused, judged and</a:t>
            </a:r>
          </a:p>
          <a:p>
            <a:r>
              <a:rPr lang="en-US" sz="1800" dirty="0">
                <a:solidFill>
                  <a:srgbClr val="000000"/>
                </a:solidFill>
                <a:latin typeface="Arial" panose="020B0604020202020204" pitchFamily="34" charset="0"/>
                <a:cs typeface="Arial" panose="020B0604020202020204" pitchFamily="34" charset="0"/>
              </a:rPr>
              <a:t>considered in pieces rather than a</a:t>
            </a:r>
          </a:p>
          <a:p>
            <a:r>
              <a:rPr lang="en-US" sz="1800" dirty="0">
                <a:solidFill>
                  <a:srgbClr val="000000"/>
                </a:solidFill>
                <a:latin typeface="Arial" panose="020B0604020202020204" pitchFamily="34" charset="0"/>
                <a:cs typeface="Arial" panose="020B0604020202020204" pitchFamily="34" charset="0"/>
              </a:rPr>
              <a:t>whole and how it affects us culturally</a:t>
            </a:r>
          </a:p>
          <a:p>
            <a:r>
              <a:rPr lang="en-US" sz="1800" dirty="0">
                <a:solidFill>
                  <a:srgbClr val="000000"/>
                </a:solidFill>
                <a:latin typeface="Arial" panose="020B0604020202020204" pitchFamily="34" charset="0"/>
                <a:cs typeface="Arial" panose="020B0604020202020204" pitchFamily="34" charset="0"/>
              </a:rPr>
              <a:t>and socially.’</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89324"/>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616</Words>
  <Application>Microsoft Office PowerPoint</Application>
  <PresentationFormat>Widescreen</PresentationFormat>
  <Paragraphs>72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Juror Comments </vt:lpstr>
      <vt:lpstr>Recipients of $1,000 Cash Scholarships Each</vt:lpstr>
      <vt:lpstr>Celestial Bodies  by Autumn Davies,  Belleville, Ontario</vt:lpstr>
      <vt:lpstr>Soul Girl by Tassani Fast, Niverville, Manitoba</vt:lpstr>
      <vt:lpstr>Beaded Possibilities by Dakota Mathieu, Sault Ste. Marie, Ontario</vt:lpstr>
      <vt:lpstr>Remaining Submissions</vt:lpstr>
      <vt:lpstr>Soul Expression  by Kaylee Layden, Niagara Falls, Ontario</vt:lpstr>
      <vt:lpstr>Let’s Deconstruct the Patriarch Like It Does  by Emily Bos Lemen, Barrie, Ontario</vt:lpstr>
      <vt:lpstr>Hawaiian Punch by Natalie Moore, Gatineau, Quebec</vt:lpstr>
      <vt:lpstr>Love BPW to Bits by Jessica Rotolo, Toronto, Ontario</vt:lpstr>
      <vt:lpstr>Thank you to Jurors  Maide Yazar and Deborah Pryce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Celestial Bodies  by Autumn Davies</dc:title>
  <dc:creator>Maide YAZAR</dc:creator>
  <cp:lastModifiedBy>Norma Y</cp:lastModifiedBy>
  <cp:revision>45</cp:revision>
  <dcterms:created xsi:type="dcterms:W3CDTF">2022-08-01T03:02:14Z</dcterms:created>
  <dcterms:modified xsi:type="dcterms:W3CDTF">2022-08-29T13:45:11Z</dcterms:modified>
</cp:coreProperties>
</file>